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9" r:id="rId1"/>
  </p:sldMasterIdLst>
  <p:notesMasterIdLst>
    <p:notesMasterId r:id="rId22"/>
  </p:notesMasterIdLst>
  <p:sldIdLst>
    <p:sldId id="256" r:id="rId2"/>
    <p:sldId id="257" r:id="rId3"/>
    <p:sldId id="258" r:id="rId4"/>
    <p:sldId id="259" r:id="rId5"/>
    <p:sldId id="272" r:id="rId6"/>
    <p:sldId id="260" r:id="rId7"/>
    <p:sldId id="261" r:id="rId8"/>
    <p:sldId id="262" r:id="rId9"/>
    <p:sldId id="263" r:id="rId10"/>
    <p:sldId id="270" r:id="rId11"/>
    <p:sldId id="264" r:id="rId12"/>
    <p:sldId id="271" r:id="rId13"/>
    <p:sldId id="265" r:id="rId14"/>
    <p:sldId id="273" r:id="rId15"/>
    <p:sldId id="274" r:id="rId16"/>
    <p:sldId id="275" r:id="rId17"/>
    <p:sldId id="276" r:id="rId18"/>
    <p:sldId id="277" r:id="rId19"/>
    <p:sldId id="268" r:id="rId20"/>
    <p:sldId id="269" r:id="rId2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90"/>
    <p:restoredTop sz="94681"/>
  </p:normalViewPr>
  <p:slideViewPr>
    <p:cSldViewPr>
      <p:cViewPr>
        <p:scale>
          <a:sx n="79" d="100"/>
          <a:sy n="79" d="100"/>
        </p:scale>
        <p:origin x="-1746" y="-77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tiff>
</file>

<file path=ppt/media/image15.tiff>
</file>

<file path=ppt/media/image16.tiff>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29.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360"/>
              </a:spcBef>
              <a:spcAft>
                <a:spcPts val="0"/>
              </a:spcAft>
              <a:buNone/>
              <a:defRPr sz="1200" b="0" i="0" u="none" strike="noStrike" cap="none">
                <a:solidFill>
                  <a:schemeClr val="dk1"/>
                </a:solidFill>
                <a:latin typeface="Calibri"/>
                <a:ea typeface="Calibri"/>
                <a:cs typeface="Calibri"/>
                <a:sym typeface="Calibri"/>
              </a:defRPr>
            </a:lvl1pPr>
            <a:lvl2pPr marL="457200" marR="0" lvl="1" indent="0" algn="l" rtl="0">
              <a:spcBef>
                <a:spcPts val="360"/>
              </a:spcBef>
              <a:spcAft>
                <a:spcPts val="0"/>
              </a:spcAft>
              <a:buNone/>
              <a:defRPr sz="1200" b="0"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None/>
              <a:defRPr sz="1200" b="0" i="0" u="none" strike="noStrike" cap="none">
                <a:solidFill>
                  <a:schemeClr val="dk1"/>
                </a:solidFill>
                <a:latin typeface="Calibri"/>
                <a:ea typeface="Calibri"/>
                <a:cs typeface="Calibri"/>
                <a:sym typeface="Calibri"/>
              </a:defRPr>
            </a:lvl3pPr>
            <a:lvl4pPr marL="1371600" marR="0" lvl="3" indent="0" algn="l" rtl="0">
              <a:spcBef>
                <a:spcPts val="360"/>
              </a:spcBef>
              <a:spcAft>
                <a:spcPts val="0"/>
              </a:spcAft>
              <a:buNone/>
              <a:defRPr sz="1200" b="0" i="0" u="none" strike="noStrike" cap="none">
                <a:solidFill>
                  <a:schemeClr val="dk1"/>
                </a:solidFill>
                <a:latin typeface="Calibri"/>
                <a:ea typeface="Calibri"/>
                <a:cs typeface="Calibri"/>
                <a:sym typeface="Calibri"/>
              </a:defRPr>
            </a:lvl4pPr>
            <a:lvl5pPr marL="1828800" marR="0" lvl="4" indent="0" algn="l" rtl="0">
              <a:spcBef>
                <a:spcPts val="360"/>
              </a:spcBef>
              <a:spcAft>
                <a:spcPts val="0"/>
              </a:spcAft>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3912485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7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marL="0" marR="0" lvl="0" indent="0" algn="l" rtl="0">
              <a:spcBef>
                <a:spcPts val="0"/>
              </a:spcBef>
              <a:spcAft>
                <a:spcPts val="0"/>
              </a:spcAft>
              <a:buSzPct val="25000"/>
              <a:buNone/>
            </a:pPr>
            <a:endParaRPr/>
          </a:p>
          <a:p>
            <a:pPr marL="0" marR="0" lvl="0" indent="0" algn="l" rtl="0">
              <a:spcBef>
                <a:spcPts val="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47" name="Shape 1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endParaRPr/>
          </a:p>
          <a:p>
            <a:pPr marL="0" marR="0" lvl="0" indent="0" algn="l" rtl="0">
              <a:spcBef>
                <a:spcPts val="0"/>
              </a:spcBef>
              <a:spcAft>
                <a:spcPts val="0"/>
              </a:spcAft>
              <a:buSzPct val="25000"/>
              <a:buNone/>
            </a:pPr>
            <a:r>
              <a:rPr lang="en-US"/>
              <a:t>10 seconds</a:t>
            </a:r>
          </a:p>
          <a:p>
            <a:pPr marL="0" marR="0" lvl="0" indent="0" algn="l" rtl="0">
              <a:spcBef>
                <a:spcPts val="0"/>
              </a:spcBef>
              <a:spcAft>
                <a:spcPts val="0"/>
              </a:spcAft>
              <a:buSzPct val="25000"/>
              <a:buNone/>
            </a:pPr>
            <a:r>
              <a:rPr lang="en-US"/>
              <a:t>A description of verification process and </a:t>
            </a:r>
            <a:r>
              <a:rPr lang="en-US" sz="1200" b="0" i="0" u="none" strike="noStrike" cap="none">
                <a:solidFill>
                  <a:schemeClr val="dk1"/>
                </a:solidFill>
                <a:latin typeface="Calibri"/>
                <a:ea typeface="Calibri"/>
                <a:cs typeface="Calibri"/>
                <a:sym typeface="Calibri"/>
              </a:rPr>
              <a:t>Test Suites and Test Cases for </a:t>
            </a:r>
            <a:r>
              <a:rPr lang="en-US"/>
              <a:t>one of the</a:t>
            </a:r>
            <a:r>
              <a:rPr lang="en-US" sz="1200" b="0" i="0" u="none" strike="noStrike" cap="none">
                <a:solidFill>
                  <a:schemeClr val="dk1"/>
                </a:solidFill>
                <a:latin typeface="Calibri"/>
                <a:ea typeface="Calibri"/>
                <a:cs typeface="Calibri"/>
                <a:sym typeface="Calibri"/>
              </a:rPr>
              <a:t> use case</a:t>
            </a:r>
            <a:r>
              <a:rPr lang="en-US"/>
              <a:t>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1 One sunny day and one rainy day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2 Automated test scripts for the implemented use cases (</a:t>
            </a:r>
            <a:r>
              <a:rPr lang="en-US"/>
              <a:t>if any)</a:t>
            </a:r>
            <a:r>
              <a:rPr lang="en-US" sz="1200" b="0" i="0" u="none" strike="noStrike" cap="none">
                <a:solidFill>
                  <a:schemeClr val="dk1"/>
                </a:solidFill>
                <a:latin typeface="Calibri"/>
                <a:ea typeface="Calibri"/>
                <a:cs typeface="Calibri"/>
                <a:sym typeface="Calibri"/>
              </a:rPr>
              <a:t> (one or more slides).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9" name="Shape 23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10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Include your contact information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Ask if anyone has any questions for you.</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Thank your audience</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40" name="Shape 2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10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Introduce the problem that the whole project</a:t>
            </a:r>
            <a:r>
              <a:rPr lang="en-US"/>
              <a:t> (in all versions)</a:t>
            </a:r>
            <a:r>
              <a:rPr lang="en-US" sz="1200" b="0" i="0" u="none" strike="noStrike" cap="none">
                <a:solidFill>
                  <a:schemeClr val="dk1"/>
                </a:solidFill>
                <a:latin typeface="Calibri"/>
                <a:ea typeface="Calibri"/>
                <a:cs typeface="Calibri"/>
                <a:sym typeface="Calibri"/>
              </a:rPr>
              <a:t> tackles</a:t>
            </a:r>
            <a:r>
              <a:rPr lang="en-US"/>
              <a:t> with GIF or screenshot. </a:t>
            </a:r>
          </a:p>
          <a:p>
            <a:pPr marR="0" lvl="0" algn="l" rtl="0">
              <a:lnSpc>
                <a:spcPct val="100000"/>
              </a:lnSpc>
              <a:spcBef>
                <a:spcPts val="0"/>
              </a:spcBef>
              <a:spcAft>
                <a:spcPts val="0"/>
              </a:spcAft>
              <a:buNone/>
            </a:pPr>
            <a:endParaRPr/>
          </a:p>
        </p:txBody>
      </p:sp>
      <p:sp>
        <p:nvSpPr>
          <p:cNvPr id="156" name="Shape 1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lvl="0" rtl="0">
              <a:spcBef>
                <a:spcPts val="0"/>
              </a:spcBef>
              <a:buClr>
                <a:schemeClr val="dk1"/>
              </a:buClr>
              <a:buSzPct val="25000"/>
              <a:buFont typeface="Arial"/>
              <a:buNone/>
            </a:pPr>
            <a:r>
              <a:rPr lang="en-US"/>
              <a:t>20 seconds.</a:t>
            </a:r>
          </a:p>
          <a:p>
            <a:pPr lvl="0" rtl="0">
              <a:spcBef>
                <a:spcPts val="0"/>
              </a:spcBef>
              <a:buClr>
                <a:schemeClr val="dk1"/>
              </a:buClr>
              <a:buSzPct val="25000"/>
              <a:buFont typeface="Arial"/>
              <a:buNone/>
            </a:pPr>
            <a:r>
              <a:rPr lang="en-US"/>
              <a:t>Introduce the problem that the your project (in new version) tackles with GIF or screenshot. </a:t>
            </a:r>
          </a:p>
          <a:p>
            <a:pPr lvl="0" rtl="0">
              <a:spcBef>
                <a:spcPts val="0"/>
              </a:spcBef>
              <a:buClr>
                <a:schemeClr val="dk1"/>
              </a:buClr>
              <a:buSzPct val="91666"/>
              <a:buFont typeface="Arial"/>
              <a:buNone/>
            </a:pPr>
            <a:endParaRPr/>
          </a:p>
          <a:p>
            <a:pPr marL="0" marR="0" lvl="0" indent="0" algn="l" rtl="0">
              <a:spcBef>
                <a:spcPts val="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63" name="Shape 16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5 seconds</a:t>
            </a:r>
          </a:p>
          <a:p>
            <a:pPr marL="0" marR="0" lvl="0" indent="0" algn="l" rtl="0">
              <a:spcBef>
                <a:spcPts val="0"/>
              </a:spcBef>
              <a:spcAft>
                <a:spcPts val="0"/>
              </a:spcAft>
              <a:buSzPct val="25000"/>
              <a:buNone/>
            </a:pPr>
            <a:r>
              <a:rPr lang="en-US"/>
              <a:t>Show the Use Case Diagram for the whole project.</a:t>
            </a:r>
            <a:br>
              <a:rPr lang="en-US"/>
            </a:br>
            <a:r>
              <a:rPr lang="en-US"/>
              <a:t>Highlight your use cases.</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6" name="Shape 176"/>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20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System design: </a:t>
            </a:r>
            <a:r>
              <a:rPr lang="en-US"/>
              <a:t>Highlight the parts that you contributed to them.</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1. System decomposition; identify the architecture patterns used </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2. System deployment – h/w and s/w requirements </a:t>
            </a:r>
          </a:p>
          <a:p>
            <a:pPr marL="0" marR="0" lvl="0" indent="0" algn="l" rtl="0">
              <a:spcBef>
                <a:spcPts val="360"/>
              </a:spcBef>
              <a:spcAft>
                <a:spcPts val="0"/>
              </a:spcAft>
              <a:buSzPct val="25000"/>
              <a:buNone/>
            </a:pPr>
            <a:r>
              <a:rPr lang="en-US"/>
              <a:t/>
            </a:r>
            <a:br>
              <a:rPr lang="en-US"/>
            </a:br>
            <a:r>
              <a:rPr lang="en-US"/>
              <a:t/>
            </a:r>
            <a:br>
              <a:rPr lang="en-US"/>
            </a:br>
            <a:endParaRPr lang="en-US"/>
          </a:p>
          <a:p>
            <a:pPr marL="0" marR="0" lvl="0" indent="0" algn="l" rtl="0">
              <a:spcBef>
                <a:spcPts val="36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77" name="Shape 177"/>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10 seconds.</a:t>
            </a:r>
            <a:r>
              <a:rPr lang="en-US" sz="1200" b="0" i="0" u="none" strike="noStrike" cap="none">
                <a:solidFill>
                  <a:schemeClr val="dk1"/>
                </a:solidFill>
                <a:latin typeface="Calibri"/>
                <a:ea typeface="Calibri"/>
                <a:cs typeface="Calibri"/>
                <a:sym typeface="Calibri"/>
              </a:rPr>
              <a:t>Minimal class diagram. Highlight the classes that you created/modified</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Identify the design patterns used (one or more slides).</a:t>
            </a:r>
          </a:p>
          <a:p>
            <a:pPr lvl="0" rtl="0">
              <a:spcBef>
                <a:spcPts val="0"/>
              </a:spcBef>
              <a:buSzPct val="25000"/>
              <a:buNone/>
            </a:pPr>
            <a:endParaRPr/>
          </a:p>
          <a:p>
            <a:pPr marL="0" marR="0" lvl="0" indent="0" algn="l" rtl="0">
              <a:spcBef>
                <a:spcPts val="360"/>
              </a:spcBef>
              <a:spcAft>
                <a:spcPts val="0"/>
              </a:spcAft>
              <a:buSzPct val="25000"/>
              <a:buNone/>
            </a:pPr>
            <a:endParaRPr/>
          </a:p>
        </p:txBody>
      </p:sp>
      <p:sp>
        <p:nvSpPr>
          <p:cNvPr id="184" name="Shape 18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lvl="0" rtl="0">
              <a:spcBef>
                <a:spcPts val="0"/>
              </a:spcBef>
              <a:buSzPct val="25000"/>
              <a:buNone/>
            </a:pPr>
            <a:r>
              <a:rPr lang="en-US"/>
              <a:t>5 seconds.</a:t>
            </a:r>
          </a:p>
          <a:p>
            <a:pPr lvl="0" rtl="0">
              <a:spcBef>
                <a:spcPts val="0"/>
              </a:spcBef>
              <a:buClr>
                <a:schemeClr val="dk1"/>
              </a:buClr>
              <a:buSzPct val="25000"/>
              <a:buFont typeface="Arial"/>
              <a:buNone/>
            </a:pPr>
            <a:r>
              <a:rPr lang="en-US"/>
              <a:t>List the user stories that you worked on them.(put in order of importance). Stay focused on the parts that you have been working. </a:t>
            </a:r>
          </a:p>
          <a:p>
            <a:pPr marL="0" marR="0" lvl="0" indent="0" algn="l" rtl="0">
              <a:spcBef>
                <a:spcPts val="0"/>
              </a:spcBef>
              <a:spcAft>
                <a:spcPts val="0"/>
              </a:spcAft>
              <a:buSzPct val="25000"/>
              <a:buNone/>
            </a:pPr>
            <a:endParaRPr/>
          </a:p>
          <a:p>
            <a:pPr marL="0" marR="0" lvl="0" indent="0" algn="l" rtl="0">
              <a:spcBef>
                <a:spcPts val="36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91" name="Shape 19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7" name="Shape 197"/>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60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The most important user story you worked on it. You have to describe this one very well and be proud of that.</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p>
          <a:p>
            <a:pPr marL="457200" marR="0" lvl="0" indent="-228600" algn="l" rtl="0">
              <a:spcBef>
                <a:spcPts val="360"/>
              </a:spcBef>
              <a:spcAft>
                <a:spcPts val="0"/>
              </a:spcAft>
              <a:buChar char="-"/>
            </a:pPr>
            <a:r>
              <a:rPr lang="en-US"/>
              <a:t>Go into the details of the most important/significant tasks using bullet lists or visual graphs or state chart diagram</a:t>
            </a:r>
          </a:p>
          <a:p>
            <a:pPr marL="457200" marR="0" lvl="0" indent="-228600" algn="l" rtl="0">
              <a:spcBef>
                <a:spcPts val="360"/>
              </a:spcBef>
              <a:spcAft>
                <a:spcPts val="0"/>
              </a:spcAft>
              <a:buChar char="-"/>
            </a:pPr>
            <a:r>
              <a:rPr lang="en-US"/>
              <a:t>Sequence Diagram for this user story is mandatory  (in another separate page if required)</a:t>
            </a:r>
          </a:p>
          <a:p>
            <a:pPr marL="457200" marR="0" lvl="0" indent="-228600" algn="l" rtl="0">
              <a:spcBef>
                <a:spcPts val="360"/>
              </a:spcBef>
              <a:spcAft>
                <a:spcPts val="0"/>
              </a:spcAft>
              <a:buChar char="-"/>
            </a:pPr>
            <a:r>
              <a:rPr lang="en-US"/>
              <a:t>Demo using </a:t>
            </a:r>
            <a:r>
              <a:rPr lang="en-US" b="1"/>
              <a:t>screenshots or GIF</a:t>
            </a:r>
            <a:r>
              <a:rPr lang="en-US"/>
              <a:t> (in another separate page if required)</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98" name="Shape 198"/>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4" name="Shape 204"/>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20 seconds</a:t>
            </a:r>
          </a:p>
          <a:p>
            <a:pPr marL="0" marR="0" lvl="0" indent="0" algn="l" rtl="0">
              <a:spcBef>
                <a:spcPts val="360"/>
              </a:spcBef>
              <a:spcAft>
                <a:spcPts val="0"/>
              </a:spcAft>
              <a:buSzPct val="25000"/>
              <a:buNone/>
            </a:pPr>
            <a:r>
              <a:rPr lang="en-US"/>
              <a:t>The tile of user story</a:t>
            </a:r>
          </a:p>
          <a:p>
            <a:pPr marL="457200" marR="0" lvl="0" indent="-228600" algn="l" rtl="0">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lang="en-US" b="1"/>
              <a:t>screenshots or GIF</a:t>
            </a:r>
            <a:r>
              <a:rPr lang="en-US"/>
              <a:t> (in another separate page if required)</a:t>
            </a:r>
          </a:p>
          <a:p>
            <a:pPr marL="457200" marR="0" lvl="0" indent="-228600" algn="l" rtl="0">
              <a:spcBef>
                <a:spcPts val="360"/>
              </a:spcBef>
              <a:spcAft>
                <a:spcPts val="0"/>
              </a:spcAft>
              <a:buChar char="-"/>
            </a:pPr>
            <a:r>
              <a:rPr lang="en-US"/>
              <a:t>Sequence Diagram for this user story is optional</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05" name="Shape 205"/>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endParaRPr lang="en-US"/>
          </a:p>
        </p:txBody>
      </p:sp>
      <p:sp>
        <p:nvSpPr>
          <p:cNvPr id="17" name="Footer Placeholder 16"/>
          <p:cNvSpPr>
            <a:spLocks noGrp="1"/>
          </p:cNvSpPr>
          <p:nvPr>
            <p:ph type="ftr" sz="quarter" idx="11"/>
          </p:nvPr>
        </p:nvSpPr>
        <p:spPr>
          <a:xfrm>
            <a:off x="2898648" y="6355080"/>
            <a:ext cx="3474720" cy="365760"/>
          </a:xfrm>
        </p:spPr>
        <p:txBody>
          <a:bodyPr/>
          <a:lstStyle/>
          <a:p>
            <a:endParaRPr lang="en-US"/>
          </a:p>
        </p:txBody>
      </p:sp>
      <p:sp>
        <p:nvSpPr>
          <p:cNvPr id="29" name="Slide Number Placeholder 28"/>
          <p:cNvSpPr>
            <a:spLocks noGrp="1"/>
          </p:cNvSpPr>
          <p:nvPr>
            <p:ph type="sldNum" sz="quarter" idx="12"/>
          </p:nvPr>
        </p:nvSpPr>
        <p:spPr>
          <a:xfrm>
            <a:off x="1216152" y="6355080"/>
            <a:ext cx="1219200" cy="365760"/>
          </a:xfrm>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endParaRPr lang="en-US"/>
          </a:p>
        </p:txBody>
      </p:sp>
      <p:sp>
        <p:nvSpPr>
          <p:cNvPr id="5" name="Footer Placeholder 4"/>
          <p:cNvSpPr>
            <a:spLocks noGrp="1"/>
          </p:cNvSpPr>
          <p:nvPr>
            <p:ph type="ftr" sz="quarter" idx="11"/>
          </p:nvPr>
        </p:nvSpPr>
        <p:spPr>
          <a:xfrm>
            <a:off x="2898648" y="6355080"/>
            <a:ext cx="3474720" cy="365760"/>
          </a:xfrm>
        </p:spPr>
        <p:txBody>
          <a:bodyPr/>
          <a:lstStyle/>
          <a:p>
            <a:endParaRPr lang="en-US"/>
          </a:p>
        </p:txBody>
      </p:sp>
      <p:sp>
        <p:nvSpPr>
          <p:cNvPr id="6" name="Slide Number Placeholder 5"/>
          <p:cNvSpPr>
            <a:spLocks noGrp="1"/>
          </p:cNvSpPr>
          <p:nvPr>
            <p:ph type="sldNum" sz="quarter" idx="12"/>
          </p:nvPr>
        </p:nvSpPr>
        <p:spPr>
          <a:xfrm>
            <a:off x="1069848" y="6355080"/>
            <a:ext cx="1520952" cy="365760"/>
          </a:xfrm>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0000"/>
            <a:lum/>
          </a:blip>
          <a:srcRect/>
          <a:stretch>
            <a:fillRect l="-1000" r="-1000"/>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endParaRPr lang="en-US"/>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marL="0" marR="0" lvl="0" indent="0" algn="r" rtl="0">
              <a:spcBef>
                <a:spcPts val="0"/>
              </a:spcBef>
              <a:spcAft>
                <a:spcPts val="0"/>
              </a:spcAft>
              <a:buSzPct val="25000"/>
              <a:buNone/>
            </a:pPr>
            <a:fld id="{00000000-1234-1234-1234-123412341234}" type="slidenum">
              <a:rPr lang="en-US" sz="1200" b="0" i="0" u="none" strike="noStrike" cap="none" smtClean="0">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5.gif"/><Relationship Id="rId5" Type="http://schemas.openxmlformats.org/officeDocument/2006/relationships/image" Target="../media/image24.png"/><Relationship Id="rId10" Type="http://schemas.openxmlformats.org/officeDocument/2006/relationships/image" Target="../media/image29.gif"/><Relationship Id="rId4" Type="http://schemas.openxmlformats.org/officeDocument/2006/relationships/image" Target="../media/image23.png"/><Relationship Id="rId9"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ctrTitle"/>
          </p:nvPr>
        </p:nvSpPr>
        <p:spPr>
          <a:xfrm>
            <a:off x="304800" y="3276600"/>
            <a:ext cx="8686800" cy="2743200"/>
          </a:xfrm>
          <a:prstGeom prst="rect">
            <a:avLst/>
          </a:prstGeom>
          <a:noFill/>
          <a:ln>
            <a:noFill/>
          </a:ln>
        </p:spPr>
        <p:txBody>
          <a:bodyPr lIns="91425" tIns="45700" rIns="91425" bIns="45700" anchor="b" anchorCtr="0">
            <a:noAutofit/>
          </a:bodyPr>
          <a:lstStyle/>
          <a:p>
            <a:pPr marL="0" marR="0" lvl="0" indent="0" algn="ctr" rtl="0">
              <a:spcBef>
                <a:spcPts val="0"/>
              </a:spcBef>
              <a:spcAft>
                <a:spcPts val="0"/>
              </a:spcAft>
              <a:buSzPct val="25000"/>
              <a:buNone/>
            </a:pPr>
            <a:r>
              <a:rPr lang="en-US" sz="2000" b="0" i="0" u="none" strike="noStrike" cap="none" dirty="0" smtClean="0">
                <a:solidFill>
                  <a:srgbClr val="001D4D"/>
                </a:solidFill>
                <a:latin typeface="Trebuchet MS"/>
                <a:ea typeface="Trebuchet MS"/>
                <a:cs typeface="Trebuchet MS"/>
                <a:sym typeface="Trebuchet MS"/>
              </a:rPr>
              <a:t>Team </a:t>
            </a:r>
            <a:r>
              <a:rPr lang="en-US" sz="2000" b="0" i="0" u="none" strike="noStrike" cap="none" dirty="0">
                <a:solidFill>
                  <a:srgbClr val="001D4D"/>
                </a:solidFill>
                <a:latin typeface="Trebuchet MS"/>
                <a:ea typeface="Trebuchet MS"/>
                <a:cs typeface="Trebuchet MS"/>
                <a:sym typeface="Trebuchet MS"/>
              </a:rPr>
              <a:t>Member(s): </a:t>
            </a:r>
            <a:r>
              <a:rPr lang="en-US" sz="2000" dirty="0" err="1" smtClean="0">
                <a:solidFill>
                  <a:srgbClr val="001D4D"/>
                </a:solidFill>
                <a:latin typeface="Trebuchet MS"/>
                <a:ea typeface="Trebuchet MS"/>
                <a:cs typeface="Trebuchet MS"/>
                <a:sym typeface="Trebuchet MS"/>
              </a:rPr>
              <a:t>D’Mita</a:t>
            </a:r>
            <a:r>
              <a:rPr lang="en-US" sz="2000" dirty="0" smtClean="0">
                <a:solidFill>
                  <a:srgbClr val="001D4D"/>
                </a:solidFill>
                <a:latin typeface="Trebuchet MS"/>
                <a:ea typeface="Trebuchet MS"/>
                <a:cs typeface="Trebuchet MS"/>
                <a:sym typeface="Trebuchet MS"/>
              </a:rPr>
              <a:t> Levy, Dennis </a:t>
            </a:r>
            <a:r>
              <a:rPr lang="en-US" sz="2000" dirty="0" err="1" smtClean="0">
                <a:solidFill>
                  <a:srgbClr val="001D4D"/>
                </a:solidFill>
                <a:latin typeface="Trebuchet MS"/>
                <a:ea typeface="Trebuchet MS"/>
                <a:cs typeface="Trebuchet MS"/>
                <a:sym typeface="Trebuchet MS"/>
              </a:rPr>
              <a:t>Obando</a:t>
            </a:r>
            <a:r>
              <a:rPr lang="en-US" sz="2000" dirty="0" smtClean="0">
                <a:solidFill>
                  <a:srgbClr val="001D4D"/>
                </a:solidFill>
                <a:latin typeface="Trebuchet MS"/>
                <a:ea typeface="Trebuchet MS"/>
                <a:cs typeface="Trebuchet MS"/>
                <a:sym typeface="Trebuchet MS"/>
              </a:rPr>
              <a:t>, </a:t>
            </a:r>
            <a:r>
              <a:rPr lang="en-US" sz="2000" dirty="0" err="1" smtClean="0">
                <a:solidFill>
                  <a:srgbClr val="001D4D"/>
                </a:solidFill>
                <a:latin typeface="Trebuchet MS"/>
                <a:ea typeface="Trebuchet MS"/>
                <a:cs typeface="Trebuchet MS"/>
                <a:sym typeface="Trebuchet MS"/>
              </a:rPr>
              <a:t>Qixiu</a:t>
            </a:r>
            <a:r>
              <a:rPr lang="en-US" sz="2000" dirty="0" smtClean="0">
                <a:solidFill>
                  <a:srgbClr val="001D4D"/>
                </a:solidFill>
                <a:latin typeface="Trebuchet MS"/>
                <a:ea typeface="Trebuchet MS"/>
                <a:cs typeface="Trebuchet MS"/>
                <a:sym typeface="Trebuchet MS"/>
              </a:rPr>
              <a:t> Xin</a:t>
            </a:r>
            <a:r>
              <a:rPr lang="en-US" sz="2000" b="0" i="0" u="none" strike="noStrike" cap="none" dirty="0">
                <a:solidFill>
                  <a:srgbClr val="001D4D"/>
                </a:solidFill>
                <a:latin typeface="Trebuchet MS"/>
                <a:ea typeface="Trebuchet MS"/>
                <a:cs typeface="Trebuchet MS"/>
                <a:sym typeface="Trebuchet MS"/>
              </a:rPr>
              <a:t/>
            </a:r>
            <a:br>
              <a:rPr lang="en-US" sz="2000" b="0" i="0" u="none" strike="noStrike" cap="none" dirty="0">
                <a:solidFill>
                  <a:srgbClr val="001D4D"/>
                </a:solidFill>
                <a:latin typeface="Trebuchet MS"/>
                <a:ea typeface="Trebuchet MS"/>
                <a:cs typeface="Trebuchet MS"/>
                <a:sym typeface="Trebuchet MS"/>
              </a:rPr>
            </a:br>
            <a:r>
              <a:rPr lang="en-US" sz="2000" b="0" i="0" u="none" strike="noStrike" cap="none" dirty="0">
                <a:solidFill>
                  <a:srgbClr val="001D4D"/>
                </a:solidFill>
                <a:latin typeface="Trebuchet MS"/>
                <a:ea typeface="Trebuchet MS"/>
                <a:cs typeface="Trebuchet MS"/>
                <a:sym typeface="Trebuchet MS"/>
              </a:rPr>
              <a:t>Product Owner(s</a:t>
            </a:r>
            <a:r>
              <a:rPr lang="en-US" sz="2000" b="0" i="0" u="none" strike="noStrike" cap="none" dirty="0" smtClean="0">
                <a:solidFill>
                  <a:srgbClr val="001D4D"/>
                </a:solidFill>
                <a:latin typeface="Trebuchet MS"/>
                <a:ea typeface="Trebuchet MS"/>
                <a:cs typeface="Trebuchet MS"/>
                <a:sym typeface="Trebuchet MS"/>
              </a:rPr>
              <a:t>): </a:t>
            </a:r>
            <a:r>
              <a:rPr lang="en-US" sz="2000" b="0" i="0" u="none" strike="noStrike" cap="none" dirty="0" err="1" smtClean="0">
                <a:solidFill>
                  <a:srgbClr val="001D4D"/>
                </a:solidFill>
                <a:latin typeface="Trebuchet MS"/>
                <a:ea typeface="Trebuchet MS"/>
                <a:cs typeface="Trebuchet MS"/>
                <a:sym typeface="Trebuchet MS"/>
              </a:rPr>
              <a:t>Himanshu</a:t>
            </a:r>
            <a:r>
              <a:rPr lang="en-US" sz="2000" b="0" i="0" u="none" strike="noStrike" cap="none" dirty="0" smtClean="0">
                <a:solidFill>
                  <a:srgbClr val="001D4D"/>
                </a:solidFill>
                <a:latin typeface="Trebuchet MS"/>
                <a:ea typeface="Trebuchet MS"/>
                <a:cs typeface="Trebuchet MS"/>
                <a:sym typeface="Trebuchet MS"/>
              </a:rPr>
              <a:t> </a:t>
            </a:r>
            <a:r>
              <a:rPr lang="en-US" sz="2000" b="0" i="0" u="none" strike="noStrike" cap="none" dirty="0" err="1" smtClean="0">
                <a:solidFill>
                  <a:srgbClr val="001D4D"/>
                </a:solidFill>
                <a:latin typeface="Trebuchet MS"/>
                <a:ea typeface="Trebuchet MS"/>
                <a:cs typeface="Trebuchet MS"/>
                <a:sym typeface="Trebuchet MS"/>
              </a:rPr>
              <a:t>Upadhyay</a:t>
            </a:r>
            <a:endParaRPr lang="en-US" sz="2000" b="0" i="0" u="none" strike="noStrike" cap="none" dirty="0">
              <a:solidFill>
                <a:srgbClr val="001D4D"/>
              </a:solidFill>
              <a:latin typeface="Trebuchet MS"/>
              <a:ea typeface="Trebuchet MS"/>
              <a:cs typeface="Trebuchet MS"/>
              <a:sym typeface="Trebuchet MS"/>
            </a:endParaRPr>
          </a:p>
          <a:p>
            <a:pPr marL="0" marR="0" lvl="0" indent="0" algn="ctr"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
            </a:r>
            <a:br>
              <a:rPr lang="en-US" sz="2800" b="0" i="0" u="none" strike="noStrike" cap="none" dirty="0">
                <a:solidFill>
                  <a:srgbClr val="001D4D"/>
                </a:solidFill>
                <a:latin typeface="Trebuchet MS"/>
                <a:ea typeface="Trebuchet MS"/>
                <a:cs typeface="Trebuchet MS"/>
                <a:sym typeface="Trebuchet MS"/>
              </a:rPr>
            </a:br>
            <a:r>
              <a:rPr lang="en-US" sz="4400" b="0" i="0" u="none" strike="noStrike" cap="none" dirty="0">
                <a:solidFill>
                  <a:srgbClr val="001D4D"/>
                </a:solidFill>
                <a:latin typeface="Trebuchet MS"/>
                <a:ea typeface="Trebuchet MS"/>
                <a:cs typeface="Trebuchet MS"/>
                <a:sym typeface="Trebuchet MS"/>
              </a:rPr>
              <a:t/>
            </a:r>
            <a:br>
              <a:rPr lang="en-US" sz="4400" b="0" i="0" u="none" strike="noStrike" cap="none" dirty="0">
                <a:solidFill>
                  <a:srgbClr val="001D4D"/>
                </a:solidFill>
                <a:latin typeface="Trebuchet MS"/>
                <a:ea typeface="Trebuchet MS"/>
                <a:cs typeface="Trebuchet MS"/>
                <a:sym typeface="Trebuchet MS"/>
              </a:rPr>
            </a:br>
            <a:endParaRPr lang="en-US" sz="1800" b="0" i="0" u="none" strike="noStrike" cap="none" dirty="0">
              <a:solidFill>
                <a:srgbClr val="001D4D"/>
              </a:solidFill>
              <a:latin typeface="Trebuchet MS"/>
              <a:ea typeface="Trebuchet MS"/>
              <a:cs typeface="Trebuchet MS"/>
              <a:sym typeface="Trebuchet MS"/>
            </a:endParaRPr>
          </a:p>
        </p:txBody>
      </p:sp>
      <p:sp>
        <p:nvSpPr>
          <p:cNvPr id="151" name="Shape 151"/>
          <p:cNvSpPr txBox="1"/>
          <p:nvPr/>
        </p:nvSpPr>
        <p:spPr>
          <a:xfrm>
            <a:off x="135925" y="556025"/>
            <a:ext cx="8686800" cy="722700"/>
          </a:xfrm>
          <a:prstGeom prst="rect">
            <a:avLst/>
          </a:prstGeom>
          <a:noFill/>
          <a:ln>
            <a:noFill/>
          </a:ln>
        </p:spPr>
        <p:txBody>
          <a:bodyPr lIns="91425" tIns="45700" rIns="91425" bIns="45700" anchor="b" anchorCtr="0">
            <a:noAutofit/>
          </a:bodyPr>
          <a:lstStyle/>
          <a:p>
            <a:pPr marL="0" marR="0" lvl="0" indent="0" algn="ctr" rtl="0">
              <a:spcBef>
                <a:spcPts val="0"/>
              </a:spcBef>
              <a:spcAft>
                <a:spcPts val="0"/>
              </a:spcAft>
              <a:buSzPct val="25000"/>
              <a:buNone/>
            </a:pPr>
            <a:r>
              <a:rPr lang="en-US" sz="3600" b="0" i="0" u="none" strike="noStrike" cap="none" dirty="0">
                <a:solidFill>
                  <a:srgbClr val="001D4D"/>
                </a:solidFill>
                <a:latin typeface="Trebuchet MS"/>
                <a:ea typeface="Trebuchet MS"/>
                <a:cs typeface="Trebuchet MS"/>
                <a:sym typeface="Trebuchet MS"/>
              </a:rPr>
              <a:t>Final Presentation</a:t>
            </a:r>
          </a:p>
          <a:p>
            <a:pPr lvl="0" algn="ctr" rtl="0">
              <a:spcBef>
                <a:spcPts val="0"/>
              </a:spcBef>
              <a:buClr>
                <a:schemeClr val="dk1"/>
              </a:buClr>
              <a:buSzPct val="25000"/>
              <a:buFont typeface="Arial"/>
              <a:buNone/>
            </a:pPr>
            <a:r>
              <a:rPr lang="en-US" sz="2600" dirty="0" smtClean="0">
                <a:solidFill>
                  <a:srgbClr val="001D4D"/>
                </a:solidFill>
                <a:latin typeface="Trebuchet MS"/>
                <a:ea typeface="Trebuchet MS"/>
                <a:cs typeface="Trebuchet MS"/>
                <a:sym typeface="Trebuchet MS"/>
              </a:rPr>
              <a:t>Fall 2016</a:t>
            </a:r>
            <a:endParaRPr lang="en-US" sz="2600" dirty="0">
              <a:solidFill>
                <a:srgbClr val="001D4D"/>
              </a:solidFill>
              <a:latin typeface="Trebuchet MS"/>
              <a:ea typeface="Trebuchet MS"/>
              <a:cs typeface="Trebuchet MS"/>
              <a:sym typeface="Trebuchet MS"/>
            </a:endParaRPr>
          </a:p>
        </p:txBody>
      </p:sp>
      <p:pic>
        <p:nvPicPr>
          <p:cNvPr id="1026" name="Picture 2" descr="C:\Users\DODTech\Desktop\SWP_RESOURCES\Sprint 7\Poster\Images\Captu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8358" y="5869655"/>
            <a:ext cx="2466976" cy="8858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469425" y="5257799"/>
            <a:ext cx="6019800" cy="400110"/>
          </a:xfrm>
          <a:prstGeom prst="rect">
            <a:avLst/>
          </a:prstGeom>
          <a:noFill/>
        </p:spPr>
        <p:txBody>
          <a:bodyPr wrap="square" rtlCol="0">
            <a:spAutoFit/>
          </a:bodyPr>
          <a:lstStyle/>
          <a:p>
            <a:pPr algn="ctr">
              <a:buSzPct val="25000"/>
            </a:pPr>
            <a:r>
              <a:rPr lang="en-US" sz="2000" kern="1200" dirty="0">
                <a:solidFill>
                  <a:srgbClr val="001D4D"/>
                </a:solidFill>
                <a:latin typeface="Trebuchet MS"/>
                <a:ea typeface="Trebuchet MS"/>
                <a:cs typeface="Trebuchet MS"/>
              </a:rPr>
              <a:t>Instructor: </a:t>
            </a:r>
            <a:r>
              <a:rPr lang="en-US" sz="2000" kern="1200" dirty="0" err="1">
                <a:solidFill>
                  <a:srgbClr val="001D4D"/>
                </a:solidFill>
                <a:latin typeface="Trebuchet MS"/>
                <a:ea typeface="Trebuchet MS"/>
                <a:cs typeface="Trebuchet MS"/>
              </a:rPr>
              <a:t>Masoud</a:t>
            </a:r>
            <a:r>
              <a:rPr lang="en-US" sz="2000" kern="1200" dirty="0">
                <a:solidFill>
                  <a:srgbClr val="001D4D"/>
                </a:solidFill>
                <a:latin typeface="Trebuchet MS"/>
                <a:ea typeface="Trebuchet MS"/>
                <a:cs typeface="Trebuchet MS"/>
              </a:rPr>
              <a:t> </a:t>
            </a:r>
            <a:r>
              <a:rPr lang="en-US" sz="2000" kern="1200" dirty="0" err="1">
                <a:solidFill>
                  <a:srgbClr val="001D4D"/>
                </a:solidFill>
                <a:latin typeface="Trebuchet MS"/>
                <a:ea typeface="Trebuchet MS"/>
                <a:cs typeface="Trebuchet MS"/>
              </a:rPr>
              <a:t>Sadjadi</a:t>
            </a:r>
            <a:r>
              <a:rPr lang="en-US" sz="2000" kern="1200" dirty="0">
                <a:solidFill>
                  <a:srgbClr val="001D4D"/>
                </a:solidFill>
                <a:latin typeface="Trebuchet MS"/>
                <a:ea typeface="Trebuchet MS"/>
                <a:cs typeface="Trebuchet MS"/>
              </a:rPr>
              <a:t> </a:t>
            </a:r>
          </a:p>
        </p:txBody>
      </p:sp>
      <p:pic>
        <p:nvPicPr>
          <p:cNvPr id="10"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2400" y="5791200"/>
            <a:ext cx="4953000" cy="1385409"/>
          </a:xfrm>
          <a:prstGeom prst="rect">
            <a:avLst/>
          </a:prstGeom>
        </p:spPr>
      </p:pic>
      <p:sp>
        <p:nvSpPr>
          <p:cNvPr id="5" name="TextBox 4"/>
          <p:cNvSpPr txBox="1"/>
          <p:nvPr/>
        </p:nvSpPr>
        <p:spPr>
          <a:xfrm>
            <a:off x="914400" y="1676400"/>
            <a:ext cx="7620000" cy="1200329"/>
          </a:xfrm>
          <a:prstGeom prst="rect">
            <a:avLst/>
          </a:prstGeom>
          <a:noFill/>
        </p:spPr>
        <p:txBody>
          <a:bodyPr wrap="square" rtlCol="0">
            <a:spAutoFit/>
          </a:bodyPr>
          <a:lstStyle/>
          <a:p>
            <a:pPr algn="ctr">
              <a:buSzPct val="25000"/>
            </a:pPr>
            <a:r>
              <a:rPr lang="en-US" sz="3600" kern="1200" dirty="0">
                <a:solidFill>
                  <a:srgbClr val="001D4D"/>
                </a:solidFill>
                <a:latin typeface="Trebuchet MS"/>
                <a:ea typeface="Trebuchet MS"/>
                <a:cs typeface="Trebuchet MS"/>
              </a:rPr>
              <a:t>Virtual Machine Administration with Xen 1.0</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33003" y="419009"/>
            <a:ext cx="7629945" cy="5504044"/>
          </a:xfrm>
          <a:prstGeom prst="rect">
            <a:avLst/>
          </a:prstGeom>
        </p:spPr>
      </p:pic>
      <p:sp>
        <p:nvSpPr>
          <p:cNvPr id="3" name="Text Placeholder 2"/>
          <p:cNvSpPr>
            <a:spLocks noGrp="1"/>
          </p:cNvSpPr>
          <p:nvPr>
            <p:ph sz="quarter" idx="1"/>
          </p:nvPr>
        </p:nvSpPr>
        <p:spPr>
          <a:xfrm>
            <a:off x="779462" y="304800"/>
            <a:ext cx="7583486" cy="5732462"/>
          </a:xfrm>
        </p:spPr>
        <p:txBody>
          <a:bodyPr/>
          <a:lstStyle/>
          <a:p>
            <a:pPr marL="139700" indent="0">
              <a:buNone/>
            </a:pPr>
            <a:endParaRPr lang="en-US" dirty="0"/>
          </a:p>
        </p:txBody>
      </p:sp>
    </p:spTree>
    <p:extLst>
      <p:ext uri="{BB962C8B-B14F-4D97-AF65-F5344CB8AC3E}">
        <p14:creationId xmlns:p14="http://schemas.microsoft.com/office/powerpoint/2010/main" val="3485021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Shape 207"/>
          <p:cNvSpPr txBox="1">
            <a:spLocks noGrp="1"/>
          </p:cNvSpPr>
          <p:nvPr>
            <p:ph type="title"/>
          </p:nvPr>
        </p:nvSpPr>
        <p:spPr>
          <a:xfrm>
            <a:off x="779462" y="1295400"/>
            <a:ext cx="7583400" cy="762000"/>
          </a:xfrm>
          <a:prstGeom prst="rect">
            <a:avLst/>
          </a:prstGeom>
          <a:noFill/>
          <a:ln>
            <a:noFill/>
          </a:ln>
        </p:spPr>
        <p:txBody>
          <a:bodyPr lIns="91425" tIns="45700" rIns="91425" bIns="45700" anchor="b" anchorCtr="0">
            <a:noAutofit/>
          </a:bodyPr>
          <a:lstStyle/>
          <a:p>
            <a:pPr>
              <a:buSzPct val="25000"/>
            </a:pPr>
            <a:r>
              <a:rPr lang="en-US" sz="2400" b="0" i="0" u="none" strike="noStrike" cap="none" dirty="0">
                <a:solidFill>
                  <a:srgbClr val="001D4D"/>
                </a:solidFill>
                <a:latin typeface="Trebuchet MS"/>
                <a:ea typeface="Trebuchet MS"/>
                <a:cs typeface="Trebuchet MS"/>
                <a:sym typeface="Trebuchet MS"/>
              </a:rPr>
              <a:t>User </a:t>
            </a:r>
            <a:r>
              <a:rPr lang="en-US" sz="2400" dirty="0">
                <a:solidFill>
                  <a:srgbClr val="001D4D"/>
                </a:solidFill>
                <a:latin typeface="Trebuchet MS"/>
                <a:ea typeface="Trebuchet MS"/>
                <a:cs typeface="Trebuchet MS"/>
                <a:sym typeface="Trebuchet MS"/>
              </a:rPr>
              <a:t>Stor</a:t>
            </a:r>
            <a:r>
              <a:rPr lang="en-US" sz="2400" dirty="0">
                <a:solidFill>
                  <a:srgbClr val="001D4D"/>
                </a:solidFill>
                <a:latin typeface="Trebuchet MS"/>
                <a:ea typeface="Trebuchet MS"/>
                <a:cs typeface="Trebuchet MS"/>
              </a:rPr>
              <a:t>y #2: Design the interface for multiple inputs and update</a:t>
            </a:r>
            <a:r>
              <a:rPr lang="en-US" sz="3800" dirty="0">
                <a:solidFill>
                  <a:srgbClr val="001D4D"/>
                </a:solidFill>
                <a:latin typeface="Trebuchet MS"/>
                <a:ea typeface="Trebuchet MS"/>
                <a:cs typeface="Trebuchet MS"/>
              </a:rPr>
              <a:t/>
            </a:r>
            <a:br>
              <a:rPr lang="en-US" sz="3800" dirty="0">
                <a:solidFill>
                  <a:srgbClr val="001D4D"/>
                </a:solidFill>
                <a:latin typeface="Trebuchet MS"/>
                <a:ea typeface="Trebuchet MS"/>
                <a:cs typeface="Trebuchet MS"/>
              </a:rPr>
            </a:br>
            <a:endParaRPr lang="en-US" sz="3800" dirty="0">
              <a:solidFill>
                <a:srgbClr val="001D4D"/>
              </a:solidFill>
              <a:latin typeface="Trebuchet MS"/>
              <a:ea typeface="Trebuchet MS"/>
              <a:cs typeface="Trebuchet MS"/>
            </a:endParaRPr>
          </a:p>
        </p:txBody>
      </p:sp>
      <p:sp>
        <p:nvSpPr>
          <p:cNvPr id="208" name="Shape 208"/>
          <p:cNvSpPr txBox="1">
            <a:spLocks noGrp="1"/>
          </p:cNvSpPr>
          <p:nvPr>
            <p:ph sz="quarter" idx="1"/>
          </p:nvPr>
        </p:nvSpPr>
        <p:spPr>
          <a:xfrm>
            <a:off x="533400" y="1905000"/>
            <a:ext cx="8229600" cy="4404360"/>
          </a:xfrm>
          <a:prstGeom prst="rect">
            <a:avLst/>
          </a:prstGeom>
          <a:noFill/>
          <a:ln>
            <a:noFill/>
          </a:ln>
        </p:spPr>
        <p:txBody>
          <a:bodyPr lIns="91425" tIns="45700" rIns="91425" bIns="45700" anchor="t" anchorCtr="0">
            <a:noAutofit/>
          </a:bodyPr>
          <a:lstStyle/>
          <a:p>
            <a:pPr marL="342900" indent="-342900"/>
            <a:r>
              <a:rPr lang="en-US" dirty="0" smtClean="0"/>
              <a:t>Create multiple input boxes for the administrator</a:t>
            </a:r>
          </a:p>
          <a:p>
            <a:pPr marL="342900" indent="-342900"/>
            <a:r>
              <a:rPr lang="en-US" dirty="0" smtClean="0"/>
              <a:t>Submit input text in one submission to edit the host configuration settings</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19200" y="304800"/>
            <a:ext cx="6324600" cy="2743200"/>
          </a:xfrm>
          <a:prstGeom prst="rect">
            <a:avLst/>
          </a:prstGeom>
        </p:spPr>
      </p:pic>
      <p:pic>
        <p:nvPicPr>
          <p:cNvPr id="5" name="Picture 4"/>
          <p:cNvPicPr>
            <a:picLocks noChangeAspect="1"/>
          </p:cNvPicPr>
          <p:nvPr/>
        </p:nvPicPr>
        <p:blipFill>
          <a:blip r:embed="rId3"/>
          <a:stretch>
            <a:fillRect/>
          </a:stretch>
        </p:blipFill>
        <p:spPr>
          <a:xfrm>
            <a:off x="1156607" y="3276600"/>
            <a:ext cx="6449786" cy="2519716"/>
          </a:xfrm>
          <a:prstGeom prst="rect">
            <a:avLst/>
          </a:prstGeom>
        </p:spPr>
      </p:pic>
    </p:spTree>
    <p:extLst>
      <p:ext uri="{BB962C8B-B14F-4D97-AF65-F5344CB8AC3E}">
        <p14:creationId xmlns:p14="http://schemas.microsoft.com/office/powerpoint/2010/main" val="173251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a:solidFill>
                  <a:srgbClr val="001D4D"/>
                </a:solidFill>
                <a:latin typeface="Trebuchet MS"/>
                <a:ea typeface="Trebuchet MS"/>
                <a:cs typeface="Trebuchet MS"/>
              </a:rPr>
              <a:t>3: Create a new Virtual machine</a:t>
            </a:r>
            <a:endParaRPr lang="en-US" sz="2800" dirty="0">
              <a:solidFill>
                <a:srgbClr val="001D4D"/>
              </a:solidFill>
              <a:latin typeface="Trebuchet MS"/>
              <a:ea typeface="Trebuchet MS"/>
              <a:cs typeface="Trebuchet MS"/>
            </a:endParaRPr>
          </a:p>
        </p:txBody>
      </p:sp>
      <p:sp>
        <p:nvSpPr>
          <p:cNvPr id="215" name="Shape 215"/>
          <p:cNvSpPr txBox="1">
            <a:spLocks noGrp="1"/>
          </p:cNvSpPr>
          <p:nvPr>
            <p:ph sz="quarter" idx="1"/>
          </p:nvPr>
        </p:nvSpPr>
        <p:spPr>
          <a:xfrm>
            <a:off x="457200" y="1219200"/>
            <a:ext cx="8229600" cy="1981200"/>
          </a:xfrm>
          <a:prstGeom prst="rect">
            <a:avLst/>
          </a:prstGeom>
          <a:noFill/>
          <a:ln>
            <a:noFill/>
          </a:ln>
        </p:spPr>
        <p:txBody>
          <a:bodyPr lIns="91425" tIns="45700" rIns="91425" bIns="45700" anchor="t" anchorCtr="0">
            <a:noAutofit/>
          </a:bodyPr>
          <a:lstStyle/>
          <a:p>
            <a:r>
              <a:rPr lang="en-US" sz="2400" dirty="0"/>
              <a:t>Design an interface that will create a new virtual machine on the remote host</a:t>
            </a:r>
            <a:endParaRPr lang="en-US" sz="2400" dirty="0"/>
          </a:p>
          <a:p>
            <a:pPr lvl="1"/>
            <a:r>
              <a:rPr lang="en-US" sz="2100" dirty="0"/>
              <a:t>As an administrator I would like to be able to create a virtual machine so that others may use it</a:t>
            </a:r>
            <a:r>
              <a:rPr lang="en-US" sz="2100" dirty="0"/>
              <a:t/>
            </a:r>
            <a:br>
              <a:rPr lang="en-US" sz="2100" dirty="0"/>
            </a:br>
            <a:endParaRPr lang="en-US" sz="2100" dirty="0"/>
          </a:p>
          <a:p>
            <a:pPr marL="0" indent="0">
              <a:buNone/>
            </a:pPr>
            <a:r>
              <a:rPr lang="en-US" sz="2400" dirty="0"/>
              <a:t/>
            </a:r>
            <a:br>
              <a:rPr lang="en-US" sz="2400" dirty="0"/>
            </a:br>
            <a:endParaRPr lang="en-US" sz="2400" dirty="0"/>
          </a:p>
          <a:p>
            <a:pPr marL="0" marR="0" lvl="0" indent="0" algn="l" rtl="0">
              <a:spcBef>
                <a:spcPts val="2000"/>
              </a:spcBef>
              <a:spcAft>
                <a:spcPts val="0"/>
              </a:spcAft>
              <a:buNone/>
            </a:pPr>
            <a:endParaRPr sz="2200" b="0" i="0" u="none" strike="noStrike" cap="none" dirty="0">
              <a:solidFill>
                <a:srgbClr val="001D4D"/>
              </a:solidFill>
              <a:latin typeface="Trebuchet MS"/>
              <a:ea typeface="Trebuchet MS"/>
              <a:cs typeface="Trebuchet MS"/>
              <a:sym typeface="Trebuchet MS"/>
            </a:endParaRPr>
          </a:p>
        </p:txBody>
      </p:sp>
      <p:pic>
        <p:nvPicPr>
          <p:cNvPr id="4098" name="Picture 2" descr="https://lh6.googleusercontent.com/YJu8DVxIEj2Y9ETOU6u0UGJRwsvWM3ZSZ5Gy7MyPfK9AdRYTkfjwiUh7FQ9YoojteokrgvMqROvYq-9JKyOdeJ0zegwWHXIM5S25xN9QKZpC6jDGnqPaBVahDTi6Hs7a9sjy9XbQQ4IoNXKsX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048000"/>
            <a:ext cx="6781800" cy="339090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337384" y="2819400"/>
            <a:ext cx="3657600" cy="307777"/>
          </a:xfrm>
          <a:prstGeom prst="rect">
            <a:avLst/>
          </a:prstGeom>
          <a:noFill/>
        </p:spPr>
        <p:txBody>
          <a:bodyPr wrap="square" rtlCol="0">
            <a:spAutoFit/>
          </a:bodyPr>
          <a:lstStyle/>
          <a:p>
            <a:r>
              <a:rPr lang="en-US" b="1" dirty="0" smtClean="0"/>
              <a:t>Use Case Diagram</a:t>
            </a:r>
            <a:endParaRPr lang="en-US"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a:solidFill>
                  <a:srgbClr val="001D4D"/>
                </a:solidFill>
                <a:latin typeface="Trebuchet MS"/>
                <a:ea typeface="Trebuchet MS"/>
                <a:cs typeface="Trebuchet MS"/>
              </a:rPr>
              <a:t>3: </a:t>
            </a:r>
            <a:r>
              <a:rPr lang="en-US" sz="2800" dirty="0" smtClean="0">
                <a:solidFill>
                  <a:srgbClr val="001D4D"/>
                </a:solidFill>
                <a:latin typeface="Trebuchet MS"/>
                <a:ea typeface="Trebuchet MS"/>
                <a:cs typeface="Trebuchet MS"/>
              </a:rPr>
              <a:t>Use Case</a:t>
            </a:r>
            <a:endParaRPr lang="en-US" sz="2800" dirty="0">
              <a:solidFill>
                <a:srgbClr val="001D4D"/>
              </a:solidFill>
              <a:latin typeface="Trebuchet MS"/>
              <a:ea typeface="Trebuchet MS"/>
              <a:cs typeface="Trebuchet MS"/>
            </a:endParaRPr>
          </a:p>
        </p:txBody>
      </p:sp>
      <p:graphicFrame>
        <p:nvGraphicFramePr>
          <p:cNvPr id="5" name="Content Placeholder 4"/>
          <p:cNvGraphicFramePr>
            <a:graphicFrameLocks noGrp="1"/>
          </p:cNvGraphicFramePr>
          <p:nvPr>
            <p:ph sz="quarter" idx="1"/>
            <p:extLst>
              <p:ext uri="{D42A27DB-BD31-4B8C-83A1-F6EECF244321}">
                <p14:modId xmlns:p14="http://schemas.microsoft.com/office/powerpoint/2010/main" val="2703575214"/>
              </p:ext>
            </p:extLst>
          </p:nvPr>
        </p:nvGraphicFramePr>
        <p:xfrm>
          <a:off x="457200" y="1219200"/>
          <a:ext cx="8153400" cy="5029199"/>
        </p:xfrm>
        <a:graphic>
          <a:graphicData uri="http://schemas.openxmlformats.org/drawingml/2006/table">
            <a:tbl>
              <a:tblPr/>
              <a:tblGrid>
                <a:gridCol w="1881555"/>
                <a:gridCol w="6271845"/>
              </a:tblGrid>
              <a:tr h="321508">
                <a:tc>
                  <a:txBody>
                    <a:bodyPr/>
                    <a:lstStyle/>
                    <a:p>
                      <a:pPr rtl="0" fontAlgn="t">
                        <a:spcBef>
                          <a:spcPts val="0"/>
                        </a:spcBef>
                        <a:spcAft>
                          <a:spcPts val="0"/>
                        </a:spcAft>
                      </a:pPr>
                      <a:r>
                        <a:rPr lang="en-US" sz="800" b="1" i="0" u="none" strike="noStrike" dirty="0">
                          <a:solidFill>
                            <a:srgbClr val="000000"/>
                          </a:solidFill>
                          <a:effectLst/>
                          <a:latin typeface="Arial"/>
                        </a:rPr>
                        <a:t>Use case name</a:t>
                      </a:r>
                      <a:endParaRPr lang="en-US" sz="800" dirty="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800" b="0" i="0" u="none" strike="noStrike">
                          <a:solidFill>
                            <a:srgbClr val="000000"/>
                          </a:solidFill>
                          <a:effectLst/>
                          <a:latin typeface="Arial"/>
                        </a:rPr>
                        <a:t>Create Virtual Machine </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2188">
                <a:tc>
                  <a:txBody>
                    <a:bodyPr/>
                    <a:lstStyle/>
                    <a:p>
                      <a:pPr rtl="0" fontAlgn="t">
                        <a:spcBef>
                          <a:spcPts val="0"/>
                        </a:spcBef>
                        <a:spcAft>
                          <a:spcPts val="0"/>
                        </a:spcAft>
                      </a:pPr>
                      <a:r>
                        <a:rPr lang="en-US" sz="800" b="1" i="0" u="none" strike="noStrike">
                          <a:solidFill>
                            <a:srgbClr val="000000"/>
                          </a:solidFill>
                          <a:effectLst/>
                          <a:latin typeface="Arial"/>
                        </a:rPr>
                        <a:t>Actors</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800" b="0" i="0" u="none" strike="noStrike">
                          <a:solidFill>
                            <a:srgbClr val="000000"/>
                          </a:solidFill>
                          <a:effectLst/>
                          <a:latin typeface="Arial"/>
                        </a:rPr>
                        <a:t>Administrator</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2188">
                <a:tc>
                  <a:txBody>
                    <a:bodyPr/>
                    <a:lstStyle/>
                    <a:p>
                      <a:pPr rtl="0" fontAlgn="t">
                        <a:spcBef>
                          <a:spcPts val="0"/>
                        </a:spcBef>
                        <a:spcAft>
                          <a:spcPts val="0"/>
                        </a:spcAft>
                      </a:pPr>
                      <a:r>
                        <a:rPr lang="en-US" sz="800" b="1" i="0" u="none" strike="noStrike">
                          <a:solidFill>
                            <a:srgbClr val="000000"/>
                          </a:solidFill>
                          <a:effectLst/>
                          <a:latin typeface="Arial"/>
                        </a:rPr>
                        <a:t>ID</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800" b="0" i="0" u="none" strike="noStrike">
                          <a:solidFill>
                            <a:srgbClr val="000000"/>
                          </a:solidFill>
                          <a:effectLst/>
                          <a:latin typeface="Arial"/>
                        </a:rPr>
                        <a:t>UC_008</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80154">
                <a:tc>
                  <a:txBody>
                    <a:bodyPr/>
                    <a:lstStyle/>
                    <a:p>
                      <a:pPr rtl="0" fontAlgn="t">
                        <a:spcBef>
                          <a:spcPts val="0"/>
                        </a:spcBef>
                        <a:spcAft>
                          <a:spcPts val="0"/>
                        </a:spcAft>
                      </a:pPr>
                      <a:r>
                        <a:rPr lang="en-US" sz="800" b="1" i="0" u="none" strike="noStrike">
                          <a:solidFill>
                            <a:srgbClr val="000000"/>
                          </a:solidFill>
                          <a:effectLst/>
                          <a:latin typeface="Arial"/>
                        </a:rPr>
                        <a:t>Preconditions</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Arial"/>
                        <a:buChar char="•"/>
                      </a:pPr>
                      <a:r>
                        <a:rPr lang="en-US" sz="800" b="0" i="0" u="none" strike="noStrike">
                          <a:solidFill>
                            <a:srgbClr val="000000"/>
                          </a:solidFill>
                          <a:effectLst/>
                          <a:latin typeface="Arial"/>
                        </a:rPr>
                        <a:t>The VMAX application has populated a list of hosts and has at least one host</a:t>
                      </a:r>
                    </a:p>
                    <a:p>
                      <a:pPr rtl="0" fontAlgn="base">
                        <a:spcBef>
                          <a:spcPts val="0"/>
                        </a:spcBef>
                        <a:spcAft>
                          <a:spcPts val="0"/>
                        </a:spcAft>
                        <a:buFont typeface="Arial"/>
                        <a:buChar char="•"/>
                      </a:pPr>
                      <a:r>
                        <a:rPr lang="en-US" sz="800" b="0" i="0" u="none" strike="noStrike">
                          <a:solidFill>
                            <a:srgbClr val="000000"/>
                          </a:solidFill>
                          <a:effectLst/>
                          <a:latin typeface="Arial"/>
                        </a:rPr>
                        <a:t>The host has pre-loaded OS ISO images for installation</a:t>
                      </a: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02701">
                <a:tc>
                  <a:txBody>
                    <a:bodyPr/>
                    <a:lstStyle/>
                    <a:p>
                      <a:pPr rtl="0" fontAlgn="t">
                        <a:spcBef>
                          <a:spcPts val="0"/>
                        </a:spcBef>
                        <a:spcAft>
                          <a:spcPts val="0"/>
                        </a:spcAft>
                      </a:pPr>
                      <a:r>
                        <a:rPr lang="en-US" sz="800" b="1" i="0" u="none" strike="noStrike">
                          <a:solidFill>
                            <a:srgbClr val="000000"/>
                          </a:solidFill>
                          <a:effectLst/>
                          <a:latin typeface="Arial"/>
                        </a:rPr>
                        <a:t>Flow of Events</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user clicks the “Create VM” button on the VMAX toolbar</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A “New Virtual Machine Wizard” window is opened</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user selects the host machine from the “Host” drop-down</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user enters the virtual machine name, memory, and </a:t>
                      </a:r>
                      <a:r>
                        <a:rPr lang="en-US" sz="800" b="0" i="0" u="none" strike="noStrike" dirty="0" err="1">
                          <a:solidFill>
                            <a:srgbClr val="000000"/>
                          </a:solidFill>
                          <a:effectLst/>
                          <a:latin typeface="Arial"/>
                        </a:rPr>
                        <a:t>cpu</a:t>
                      </a:r>
                      <a:r>
                        <a:rPr lang="en-US" sz="800" b="0" i="0" u="none" strike="noStrike" dirty="0">
                          <a:solidFill>
                            <a:srgbClr val="000000"/>
                          </a:solidFill>
                          <a:effectLst/>
                          <a:latin typeface="Arial"/>
                        </a:rPr>
                        <a:t> requirements</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user selects an “</a:t>
                      </a:r>
                      <a:r>
                        <a:rPr lang="en-US" sz="800" b="0" i="0" u="none" strike="noStrike" dirty="0" err="1">
                          <a:solidFill>
                            <a:srgbClr val="000000"/>
                          </a:solidFill>
                          <a:effectLst/>
                          <a:latin typeface="Arial"/>
                        </a:rPr>
                        <a:t>Os</a:t>
                      </a:r>
                      <a:r>
                        <a:rPr lang="en-US" sz="800" b="0" i="0" u="none" strike="noStrike" dirty="0">
                          <a:solidFill>
                            <a:srgbClr val="000000"/>
                          </a:solidFill>
                          <a:effectLst/>
                          <a:latin typeface="Arial"/>
                        </a:rPr>
                        <a:t> Image”</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user clicks the “Create VM” button in the Wizard</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A message displays the creation status of the machine</a:t>
                      </a:r>
                    </a:p>
                    <a:p>
                      <a:pPr rtl="0" fontAlgn="base">
                        <a:spcBef>
                          <a:spcPts val="0"/>
                        </a:spcBef>
                        <a:spcAft>
                          <a:spcPts val="0"/>
                        </a:spcAft>
                        <a:buFont typeface="+mj-lt"/>
                        <a:buAutoNum type="arabicPeriod"/>
                      </a:pPr>
                      <a:r>
                        <a:rPr lang="en-US" sz="800" b="0" i="0" u="none" strike="noStrike" dirty="0">
                          <a:solidFill>
                            <a:srgbClr val="000000"/>
                          </a:solidFill>
                          <a:effectLst/>
                          <a:latin typeface="Arial"/>
                        </a:rPr>
                        <a:t>The virtual machine is moved to a running state and shows up in the host list</a:t>
                      </a: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21508">
                <a:tc>
                  <a:txBody>
                    <a:bodyPr/>
                    <a:lstStyle/>
                    <a:p>
                      <a:pPr rtl="0" fontAlgn="t">
                        <a:spcBef>
                          <a:spcPts val="0"/>
                        </a:spcBef>
                        <a:spcAft>
                          <a:spcPts val="0"/>
                        </a:spcAft>
                      </a:pPr>
                      <a:r>
                        <a:rPr lang="en-US" sz="800" b="1" i="0" u="none" strike="noStrike">
                          <a:solidFill>
                            <a:srgbClr val="000000"/>
                          </a:solidFill>
                          <a:effectLst/>
                          <a:latin typeface="Arial"/>
                        </a:rPr>
                        <a:t>Entry condition</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800" b="0" i="0" u="none" strike="noStrike">
                          <a:solidFill>
                            <a:srgbClr val="000000"/>
                          </a:solidFill>
                          <a:effectLst/>
                          <a:latin typeface="Arial"/>
                        </a:rPr>
                        <a:t>The user clicks the “Create VM” button</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80154">
                <a:tc>
                  <a:txBody>
                    <a:bodyPr/>
                    <a:lstStyle/>
                    <a:p>
                      <a:pPr rtl="0" fontAlgn="t">
                        <a:spcBef>
                          <a:spcPts val="0"/>
                        </a:spcBef>
                        <a:spcAft>
                          <a:spcPts val="0"/>
                        </a:spcAft>
                      </a:pPr>
                      <a:r>
                        <a:rPr lang="en-US" sz="800" b="1" i="0" u="none" strike="noStrike">
                          <a:solidFill>
                            <a:srgbClr val="000000"/>
                          </a:solidFill>
                          <a:effectLst/>
                          <a:latin typeface="Arial"/>
                        </a:rPr>
                        <a:t>Exit conditions</a:t>
                      </a:r>
                      <a:endParaRPr lang="en-US" sz="80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Arial"/>
                        <a:buChar char="•"/>
                      </a:pPr>
                      <a:r>
                        <a:rPr lang="en-US" sz="800" b="0" i="0" u="none" strike="noStrike">
                          <a:solidFill>
                            <a:srgbClr val="000000"/>
                          </a:solidFill>
                          <a:effectLst/>
                          <a:latin typeface="Arial"/>
                        </a:rPr>
                        <a:t>The virtual machine is created and moved to the “Running State”</a:t>
                      </a:r>
                    </a:p>
                    <a:p>
                      <a:pPr rtl="0" fontAlgn="base">
                        <a:spcBef>
                          <a:spcPts val="0"/>
                        </a:spcBef>
                        <a:spcAft>
                          <a:spcPts val="0"/>
                        </a:spcAft>
                        <a:buFont typeface="Arial"/>
                        <a:buChar char="•"/>
                      </a:pPr>
                      <a:r>
                        <a:rPr lang="en-US" sz="800" b="0" i="0" u="none" strike="noStrike">
                          <a:solidFill>
                            <a:srgbClr val="000000"/>
                          </a:solidFill>
                          <a:effectLst/>
                          <a:latin typeface="Arial"/>
                        </a:rPr>
                        <a:t>The virtual machine shows up in the host list</a:t>
                      </a: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38798">
                <a:tc>
                  <a:txBody>
                    <a:bodyPr/>
                    <a:lstStyle/>
                    <a:p>
                      <a:pPr rtl="0" fontAlgn="t">
                        <a:spcBef>
                          <a:spcPts val="0"/>
                        </a:spcBef>
                        <a:spcAft>
                          <a:spcPts val="0"/>
                        </a:spcAft>
                      </a:pPr>
                      <a:r>
                        <a:rPr lang="en-US" sz="800" b="1" i="0" u="none" strike="noStrike" dirty="0">
                          <a:solidFill>
                            <a:srgbClr val="000000"/>
                          </a:solidFill>
                          <a:effectLst/>
                          <a:latin typeface="Arial"/>
                        </a:rPr>
                        <a:t>Quality Requirements</a:t>
                      </a:r>
                      <a:endParaRPr lang="en-US" sz="800" dirty="0">
                        <a:effectLst/>
                      </a:endParaRP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Arial"/>
                        <a:buChar char="•"/>
                      </a:pPr>
                      <a:r>
                        <a:rPr lang="en-US" sz="800" b="0" i="0" u="none" strike="noStrike" dirty="0">
                          <a:solidFill>
                            <a:srgbClr val="000000"/>
                          </a:solidFill>
                          <a:effectLst/>
                          <a:latin typeface="Arial"/>
                        </a:rPr>
                        <a:t>Virtual machine creation should take less than 2 minutes</a:t>
                      </a:r>
                    </a:p>
                    <a:p>
                      <a:pPr rtl="0" fontAlgn="base">
                        <a:spcBef>
                          <a:spcPts val="0"/>
                        </a:spcBef>
                        <a:spcAft>
                          <a:spcPts val="0"/>
                        </a:spcAft>
                        <a:buFont typeface="Arial"/>
                        <a:buChar char="•"/>
                      </a:pPr>
                      <a:r>
                        <a:rPr lang="en-US" sz="800" b="0" i="0" u="none" strike="noStrike" dirty="0">
                          <a:solidFill>
                            <a:srgbClr val="000000"/>
                          </a:solidFill>
                          <a:effectLst/>
                          <a:latin typeface="Arial"/>
                        </a:rPr>
                        <a:t>The machine should start in the “Running State”</a:t>
                      </a:r>
                    </a:p>
                    <a:p>
                      <a:pPr rtl="0" fontAlgn="base">
                        <a:spcBef>
                          <a:spcPts val="0"/>
                        </a:spcBef>
                        <a:spcAft>
                          <a:spcPts val="0"/>
                        </a:spcAft>
                        <a:buFont typeface="Arial"/>
                        <a:buChar char="•"/>
                      </a:pPr>
                      <a:r>
                        <a:rPr lang="en-US" sz="800" b="0" i="0" u="none" strike="noStrike" dirty="0">
                          <a:solidFill>
                            <a:srgbClr val="000000"/>
                          </a:solidFill>
                          <a:effectLst/>
                          <a:latin typeface="Arial"/>
                        </a:rPr>
                        <a:t>The user is notified of creation success and failure</a:t>
                      </a:r>
                    </a:p>
                  </a:txBody>
                  <a:tcPr marL="30857" marR="30857" marT="30857" marB="30857">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6" name="Rectangle 2"/>
          <p:cNvSpPr>
            <a:spLocks noChangeArrowheads="1"/>
          </p:cNvSpPr>
          <p:nvPr/>
        </p:nvSpPr>
        <p:spPr bwMode="auto">
          <a:xfrm>
            <a:off x="3197225" y="1032302"/>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itchFamily="34" charset="0"/>
                <a:cs typeface="Arial" pitchFamily="34" charset="0"/>
              </a:rPr>
              <a:t/>
            </a:r>
            <a:br>
              <a:rPr kumimoji="0" lang="en-US" altLang="en-US" sz="1800" b="0" i="0" u="none" strike="noStrike" cap="none" normalizeH="0" baseline="0" dirty="0" smtClean="0">
                <a:ln>
                  <a:noFill/>
                </a:ln>
                <a:solidFill>
                  <a:schemeClr val="tx1"/>
                </a:solidFill>
                <a:effectLst/>
                <a:latin typeface="Arial" pitchFamily="34" charset="0"/>
                <a:cs typeface="Arial" pitchFamily="34" charset="0"/>
              </a:rPr>
            </a:b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040821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a:solidFill>
                  <a:srgbClr val="001D4D"/>
                </a:solidFill>
                <a:latin typeface="Trebuchet MS"/>
                <a:ea typeface="Trebuchet MS"/>
                <a:cs typeface="Trebuchet MS"/>
              </a:rPr>
              <a:t>3: </a:t>
            </a:r>
            <a:r>
              <a:rPr lang="en-US" sz="2800" dirty="0" smtClean="0">
                <a:solidFill>
                  <a:srgbClr val="001D4D"/>
                </a:solidFill>
                <a:latin typeface="Trebuchet MS"/>
                <a:ea typeface="Trebuchet MS"/>
                <a:cs typeface="Trebuchet MS"/>
              </a:rPr>
              <a:t>Sequence Diagram</a:t>
            </a:r>
            <a:endParaRPr lang="en-US" sz="2800" dirty="0">
              <a:solidFill>
                <a:srgbClr val="001D4D"/>
              </a:solidFill>
              <a:latin typeface="Trebuchet MS"/>
              <a:ea typeface="Trebuchet MS"/>
              <a:cs typeface="Trebuchet MS"/>
            </a:endParaRPr>
          </a:p>
        </p:txBody>
      </p:sp>
      <p:sp>
        <p:nvSpPr>
          <p:cNvPr id="6" name="Rectangle 2"/>
          <p:cNvSpPr>
            <a:spLocks noChangeArrowheads="1"/>
          </p:cNvSpPr>
          <p:nvPr/>
        </p:nvSpPr>
        <p:spPr bwMode="auto">
          <a:xfrm>
            <a:off x="3197225" y="1032302"/>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itchFamily="34" charset="0"/>
                <a:cs typeface="Arial" pitchFamily="34" charset="0"/>
              </a:rPr>
              <a:t/>
            </a:r>
            <a:br>
              <a:rPr kumimoji="0" lang="en-US" altLang="en-US" sz="1800" b="0" i="0" u="none" strike="noStrike" cap="none" normalizeH="0" baseline="0" dirty="0" smtClean="0">
                <a:ln>
                  <a:noFill/>
                </a:ln>
                <a:solidFill>
                  <a:schemeClr val="tx1"/>
                </a:solidFill>
                <a:effectLst/>
                <a:latin typeface="Arial" pitchFamily="34" charset="0"/>
                <a:cs typeface="Arial" pitchFamily="34" charset="0"/>
              </a:rPr>
            </a:b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3074" name="Picture 2" descr="https://lh4.googleusercontent.com/q-AqOKa2nVXec3dcqz_UK8ezFrQL64vBxQJaLzA_uvBRh-fUCCHS-0_1Cg8o_ByELKDNNb_9ATVRVE2wvpfLDm_r38eKY1tXyOOQnNB86Bn40UKULLyjEHTUs0sCwhZPV7u0xtc6I9fUCO28v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427747"/>
            <a:ext cx="8652841" cy="47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7773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smtClean="0">
                <a:solidFill>
                  <a:srgbClr val="001D4D"/>
                </a:solidFill>
                <a:latin typeface="Trebuchet MS"/>
                <a:ea typeface="Trebuchet MS"/>
                <a:cs typeface="Trebuchet MS"/>
              </a:rPr>
              <a:t>#4: Start a </a:t>
            </a:r>
            <a:r>
              <a:rPr lang="en-US" sz="2800" dirty="0">
                <a:solidFill>
                  <a:srgbClr val="001D4D"/>
                </a:solidFill>
                <a:latin typeface="Trebuchet MS"/>
                <a:ea typeface="Trebuchet MS"/>
                <a:cs typeface="Trebuchet MS"/>
              </a:rPr>
              <a:t>Virtual machine</a:t>
            </a:r>
            <a:endParaRPr lang="en-US" sz="2800" dirty="0">
              <a:solidFill>
                <a:srgbClr val="001D4D"/>
              </a:solidFill>
              <a:latin typeface="Trebuchet MS"/>
              <a:ea typeface="Trebuchet MS"/>
              <a:cs typeface="Trebuchet MS"/>
            </a:endParaRPr>
          </a:p>
        </p:txBody>
      </p:sp>
      <p:sp>
        <p:nvSpPr>
          <p:cNvPr id="215" name="Shape 215"/>
          <p:cNvSpPr txBox="1">
            <a:spLocks noGrp="1"/>
          </p:cNvSpPr>
          <p:nvPr>
            <p:ph sz="quarter" idx="1"/>
          </p:nvPr>
        </p:nvSpPr>
        <p:spPr>
          <a:xfrm>
            <a:off x="457200" y="1219200"/>
            <a:ext cx="8229600" cy="1981200"/>
          </a:xfrm>
          <a:prstGeom prst="rect">
            <a:avLst/>
          </a:prstGeom>
          <a:noFill/>
          <a:ln>
            <a:noFill/>
          </a:ln>
        </p:spPr>
        <p:txBody>
          <a:bodyPr lIns="91425" tIns="45700" rIns="91425" bIns="45700" anchor="t" anchorCtr="0">
            <a:noAutofit/>
          </a:bodyPr>
          <a:lstStyle/>
          <a:p>
            <a:r>
              <a:rPr lang="en-US" sz="2400" dirty="0"/>
              <a:t>Using the </a:t>
            </a:r>
            <a:r>
              <a:rPr lang="en-US" sz="2400" dirty="0" err="1"/>
              <a:t>XenMaster</a:t>
            </a:r>
            <a:r>
              <a:rPr lang="en-US" sz="2400" dirty="0"/>
              <a:t> and </a:t>
            </a:r>
            <a:r>
              <a:rPr lang="en-US" sz="2400" dirty="0" err="1"/>
              <a:t>XenConnect</a:t>
            </a:r>
            <a:r>
              <a:rPr lang="en-US" sz="2400" dirty="0"/>
              <a:t> library, write a function that will remotely start a given virtual machine on a </a:t>
            </a:r>
            <a:r>
              <a:rPr lang="en-US" sz="2400" dirty="0" smtClean="0"/>
              <a:t>host</a:t>
            </a:r>
          </a:p>
          <a:p>
            <a:pPr lvl="1"/>
            <a:r>
              <a:rPr lang="en-US" sz="1800" dirty="0"/>
              <a:t>As an administrator I would like to be able to start a virtual machine so that the machine will be running and available for others to </a:t>
            </a:r>
            <a:r>
              <a:rPr lang="en-US" sz="1800" dirty="0" smtClean="0"/>
              <a:t>use</a:t>
            </a:r>
            <a:r>
              <a:rPr lang="en-US" sz="2100" dirty="0"/>
              <a:t/>
            </a:r>
            <a:br>
              <a:rPr lang="en-US" sz="2100" dirty="0"/>
            </a:br>
            <a:endParaRPr lang="en-US" sz="2100" dirty="0"/>
          </a:p>
          <a:p>
            <a:pPr marL="0" marR="0" lvl="0" indent="0" algn="l" rtl="0">
              <a:spcBef>
                <a:spcPts val="2000"/>
              </a:spcBef>
              <a:spcAft>
                <a:spcPts val="0"/>
              </a:spcAft>
              <a:buNone/>
            </a:pPr>
            <a:endParaRPr sz="2200" b="0" i="0" u="none" strike="noStrike" cap="none" dirty="0">
              <a:solidFill>
                <a:srgbClr val="001D4D"/>
              </a:solidFill>
              <a:latin typeface="Trebuchet MS"/>
              <a:ea typeface="Trebuchet MS"/>
              <a:cs typeface="Trebuchet MS"/>
              <a:sym typeface="Trebuchet MS"/>
            </a:endParaRPr>
          </a:p>
        </p:txBody>
      </p:sp>
      <p:sp>
        <p:nvSpPr>
          <p:cNvPr id="2" name="TextBox 1"/>
          <p:cNvSpPr txBox="1"/>
          <p:nvPr/>
        </p:nvSpPr>
        <p:spPr>
          <a:xfrm>
            <a:off x="3810000" y="2693585"/>
            <a:ext cx="3657600" cy="307777"/>
          </a:xfrm>
          <a:prstGeom prst="rect">
            <a:avLst/>
          </a:prstGeom>
          <a:noFill/>
        </p:spPr>
        <p:txBody>
          <a:bodyPr wrap="square" rtlCol="0">
            <a:spAutoFit/>
          </a:bodyPr>
          <a:lstStyle/>
          <a:p>
            <a:r>
              <a:rPr lang="en-US" b="1" dirty="0" smtClean="0"/>
              <a:t>Use Case Diagram</a:t>
            </a:r>
            <a:endParaRPr lang="en-US" b="1" dirty="0"/>
          </a:p>
        </p:txBody>
      </p:sp>
      <p:pic>
        <p:nvPicPr>
          <p:cNvPr id="5122" name="Picture 2" descr="https://lh6.googleusercontent.com/LJTxsTyMsY0huOHyELqHhRzLhWJv4mhsP4ZRclE9QAZeruggwYptTAbu5cWOv2vR9-rX2zrNLzPuE1PBGrw4pVabsDvxlFBtQN8i6eu6Re1JG6iXNHXMCqNCHya5r7KgR4HdURRyAPGb9-RiN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6163" y="2985320"/>
            <a:ext cx="5502442" cy="3430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548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smtClean="0">
                <a:solidFill>
                  <a:srgbClr val="001D4D"/>
                </a:solidFill>
                <a:latin typeface="Trebuchet MS"/>
                <a:ea typeface="Trebuchet MS"/>
                <a:cs typeface="Trebuchet MS"/>
              </a:rPr>
              <a:t>#4: Use Case</a:t>
            </a:r>
            <a:endParaRPr lang="en-US" sz="2800" dirty="0">
              <a:solidFill>
                <a:srgbClr val="001D4D"/>
              </a:solidFill>
              <a:latin typeface="Trebuchet MS"/>
              <a:ea typeface="Trebuchet MS"/>
              <a:cs typeface="Trebuchet MS"/>
            </a:endParaRPr>
          </a:p>
        </p:txBody>
      </p:sp>
      <p:graphicFrame>
        <p:nvGraphicFramePr>
          <p:cNvPr id="6" name="Table 5"/>
          <p:cNvGraphicFramePr>
            <a:graphicFrameLocks noGrp="1"/>
          </p:cNvGraphicFramePr>
          <p:nvPr>
            <p:extLst>
              <p:ext uri="{D42A27DB-BD31-4B8C-83A1-F6EECF244321}">
                <p14:modId xmlns:p14="http://schemas.microsoft.com/office/powerpoint/2010/main" val="469884064"/>
              </p:ext>
            </p:extLst>
          </p:nvPr>
        </p:nvGraphicFramePr>
        <p:xfrm>
          <a:off x="533400" y="1219201"/>
          <a:ext cx="8077200" cy="5029201"/>
        </p:xfrm>
        <a:graphic>
          <a:graphicData uri="http://schemas.openxmlformats.org/drawingml/2006/table">
            <a:tbl>
              <a:tblPr/>
              <a:tblGrid>
                <a:gridCol w="1863970"/>
                <a:gridCol w="6213230"/>
              </a:tblGrid>
              <a:tr h="432801">
                <a:tc>
                  <a:txBody>
                    <a:bodyPr/>
                    <a:lstStyle/>
                    <a:p>
                      <a:pPr rtl="0" fontAlgn="t">
                        <a:spcBef>
                          <a:spcPts val="0"/>
                        </a:spcBef>
                        <a:spcAft>
                          <a:spcPts val="0"/>
                        </a:spcAft>
                      </a:pPr>
                      <a:r>
                        <a:rPr lang="en-US" sz="1100" b="1" i="0" u="none" strike="noStrike">
                          <a:solidFill>
                            <a:srgbClr val="000000"/>
                          </a:solidFill>
                          <a:effectLst/>
                          <a:latin typeface="Arial"/>
                        </a:rPr>
                        <a:t>Use case name</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a:rPr>
                        <a:t>Start Virtual Machine</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58714">
                <a:tc>
                  <a:txBody>
                    <a:bodyPr/>
                    <a:lstStyle/>
                    <a:p>
                      <a:pPr rtl="0" fontAlgn="t">
                        <a:spcBef>
                          <a:spcPts val="0"/>
                        </a:spcBef>
                        <a:spcAft>
                          <a:spcPts val="0"/>
                        </a:spcAft>
                      </a:pPr>
                      <a:r>
                        <a:rPr lang="en-US" sz="1100" b="1" i="0" u="none" strike="noStrike">
                          <a:solidFill>
                            <a:srgbClr val="000000"/>
                          </a:solidFill>
                          <a:effectLst/>
                          <a:latin typeface="Arial"/>
                        </a:rPr>
                        <a:t>Actors</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a:rPr>
                        <a:t>Administrator</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58714">
                <a:tc>
                  <a:txBody>
                    <a:bodyPr/>
                    <a:lstStyle/>
                    <a:p>
                      <a:pPr rtl="0" fontAlgn="t">
                        <a:spcBef>
                          <a:spcPts val="0"/>
                        </a:spcBef>
                        <a:spcAft>
                          <a:spcPts val="0"/>
                        </a:spcAft>
                      </a:pPr>
                      <a:r>
                        <a:rPr lang="en-US" sz="1100" b="1" i="0" u="none" strike="noStrike">
                          <a:solidFill>
                            <a:srgbClr val="000000"/>
                          </a:solidFill>
                          <a:effectLst/>
                          <a:latin typeface="Arial"/>
                        </a:rPr>
                        <a:t>ID</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a:rPr>
                        <a:t>UC_003</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955065">
                <a:tc>
                  <a:txBody>
                    <a:bodyPr/>
                    <a:lstStyle/>
                    <a:p>
                      <a:pPr rtl="0" fontAlgn="t">
                        <a:spcBef>
                          <a:spcPts val="0"/>
                        </a:spcBef>
                        <a:spcAft>
                          <a:spcPts val="0"/>
                        </a:spcAft>
                      </a:pPr>
                      <a:r>
                        <a:rPr lang="en-US" sz="1100" b="1" i="0" u="none" strike="noStrike">
                          <a:solidFill>
                            <a:srgbClr val="000000"/>
                          </a:solidFill>
                          <a:effectLst/>
                          <a:latin typeface="Arial"/>
                        </a:rPr>
                        <a:t>Preconditions</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Arial"/>
                        <a:buChar char="•"/>
                      </a:pPr>
                      <a:r>
                        <a:rPr lang="en-US" sz="1100" b="0" i="0" u="none" strike="noStrike">
                          <a:solidFill>
                            <a:srgbClr val="000000"/>
                          </a:solidFill>
                          <a:effectLst/>
                          <a:latin typeface="Arial"/>
                        </a:rPr>
                        <a:t>The VMAX application has connected to an existing host and retrieved a list of virtual machines</a:t>
                      </a:r>
                    </a:p>
                    <a:p>
                      <a:pPr rtl="0" fontAlgn="base">
                        <a:spcBef>
                          <a:spcPts val="0"/>
                        </a:spcBef>
                        <a:spcAft>
                          <a:spcPts val="0"/>
                        </a:spcAft>
                        <a:buFont typeface="Arial"/>
                        <a:buChar char="•"/>
                      </a:pPr>
                      <a:r>
                        <a:rPr lang="en-US" sz="1100" b="0" i="0" u="none" strike="noStrike">
                          <a:solidFill>
                            <a:srgbClr val="000000"/>
                          </a:solidFill>
                          <a:effectLst/>
                          <a:latin typeface="Arial"/>
                        </a:rPr>
                        <a:t>The selected host has at least one virtual machine in the “shutdown” state</a:t>
                      </a: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477328">
                <a:tc>
                  <a:txBody>
                    <a:bodyPr/>
                    <a:lstStyle/>
                    <a:p>
                      <a:pPr rtl="0" fontAlgn="t">
                        <a:spcBef>
                          <a:spcPts val="0"/>
                        </a:spcBef>
                        <a:spcAft>
                          <a:spcPts val="0"/>
                        </a:spcAft>
                      </a:pPr>
                      <a:r>
                        <a:rPr lang="en-US" sz="1100" b="1" i="0" u="none" strike="noStrike">
                          <a:solidFill>
                            <a:srgbClr val="000000"/>
                          </a:solidFill>
                          <a:effectLst/>
                          <a:latin typeface="Arial"/>
                        </a:rPr>
                        <a:t>Flow of Events</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mj-lt"/>
                        <a:buAutoNum type="arabicPeriod"/>
                      </a:pPr>
                      <a:r>
                        <a:rPr lang="en-US" sz="1100" b="0" i="0" u="none" strike="noStrike">
                          <a:solidFill>
                            <a:srgbClr val="000000"/>
                          </a:solidFill>
                          <a:effectLst/>
                          <a:latin typeface="Arial"/>
                        </a:rPr>
                        <a:t>The user selects a host and the host’s virtual machine list is populated</a:t>
                      </a:r>
                    </a:p>
                    <a:p>
                      <a:pPr rtl="0" fontAlgn="base">
                        <a:spcBef>
                          <a:spcPts val="0"/>
                        </a:spcBef>
                        <a:spcAft>
                          <a:spcPts val="0"/>
                        </a:spcAft>
                        <a:buFont typeface="+mj-lt"/>
                        <a:buAutoNum type="arabicPeriod"/>
                      </a:pPr>
                      <a:r>
                        <a:rPr lang="en-US" sz="1100" b="0" i="0" u="none" strike="noStrike">
                          <a:solidFill>
                            <a:srgbClr val="000000"/>
                          </a:solidFill>
                          <a:effectLst/>
                          <a:latin typeface="Arial"/>
                        </a:rPr>
                        <a:t>The user context clicks (right-clicks) a virtual machine that is in the shutdown state</a:t>
                      </a:r>
                    </a:p>
                    <a:p>
                      <a:pPr rtl="0" fontAlgn="base">
                        <a:spcBef>
                          <a:spcPts val="0"/>
                        </a:spcBef>
                        <a:spcAft>
                          <a:spcPts val="0"/>
                        </a:spcAft>
                        <a:buFont typeface="+mj-lt"/>
                        <a:buAutoNum type="arabicPeriod"/>
                      </a:pPr>
                      <a:r>
                        <a:rPr lang="en-US" sz="1100" b="0" i="0" u="none" strike="noStrike">
                          <a:solidFill>
                            <a:srgbClr val="000000"/>
                          </a:solidFill>
                          <a:effectLst/>
                          <a:latin typeface="Arial"/>
                        </a:rPr>
                        <a:t>A context menu is displayed next to the host</a:t>
                      </a:r>
                    </a:p>
                    <a:p>
                      <a:pPr rtl="0" fontAlgn="base">
                        <a:spcBef>
                          <a:spcPts val="0"/>
                        </a:spcBef>
                        <a:spcAft>
                          <a:spcPts val="0"/>
                        </a:spcAft>
                        <a:buFont typeface="+mj-lt"/>
                        <a:buAutoNum type="arabicPeriod"/>
                      </a:pPr>
                      <a:r>
                        <a:rPr lang="en-US" sz="1100" b="0" i="0" u="none" strike="noStrike">
                          <a:solidFill>
                            <a:srgbClr val="000000"/>
                          </a:solidFill>
                          <a:effectLst/>
                          <a:latin typeface="Arial"/>
                        </a:rPr>
                        <a:t>The user selects the “Start” option</a:t>
                      </a:r>
                    </a:p>
                    <a:p>
                      <a:pPr rtl="0" fontAlgn="base">
                        <a:spcBef>
                          <a:spcPts val="0"/>
                        </a:spcBef>
                        <a:spcAft>
                          <a:spcPts val="0"/>
                        </a:spcAft>
                        <a:buFont typeface="+mj-lt"/>
                        <a:buAutoNum type="arabicPeriod"/>
                      </a:pPr>
                      <a:r>
                        <a:rPr lang="en-US" sz="1100" b="0" i="0" u="none" strike="noStrike">
                          <a:solidFill>
                            <a:srgbClr val="000000"/>
                          </a:solidFill>
                          <a:effectLst/>
                          <a:latin typeface="Arial"/>
                        </a:rPr>
                        <a:t>The virtual machine is started </a:t>
                      </a: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6889">
                <a:tc>
                  <a:txBody>
                    <a:bodyPr/>
                    <a:lstStyle/>
                    <a:p>
                      <a:pPr rtl="0" fontAlgn="t">
                        <a:spcBef>
                          <a:spcPts val="0"/>
                        </a:spcBef>
                        <a:spcAft>
                          <a:spcPts val="0"/>
                        </a:spcAft>
                      </a:pPr>
                      <a:r>
                        <a:rPr lang="en-US" sz="1100" b="1" i="0" u="none" strike="noStrike">
                          <a:solidFill>
                            <a:srgbClr val="000000"/>
                          </a:solidFill>
                          <a:effectLst/>
                          <a:latin typeface="Arial"/>
                        </a:rPr>
                        <a:t>Entry condition</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a:rPr>
                        <a:t>The user context clicks on a “shutdown” virtual machine and selects “Start” from the context menu</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2801">
                <a:tc>
                  <a:txBody>
                    <a:bodyPr/>
                    <a:lstStyle/>
                    <a:p>
                      <a:pPr rtl="0" fontAlgn="t">
                        <a:spcBef>
                          <a:spcPts val="0"/>
                        </a:spcBef>
                        <a:spcAft>
                          <a:spcPts val="0"/>
                        </a:spcAft>
                      </a:pPr>
                      <a:r>
                        <a:rPr lang="en-US" sz="1100" b="1" i="0" u="none" strike="noStrike">
                          <a:solidFill>
                            <a:srgbClr val="000000"/>
                          </a:solidFill>
                          <a:effectLst/>
                          <a:latin typeface="Arial"/>
                        </a:rPr>
                        <a:t>Exit conditions</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a:rPr>
                        <a:t>The virtual machine is started</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6889">
                <a:tc>
                  <a:txBody>
                    <a:bodyPr/>
                    <a:lstStyle/>
                    <a:p>
                      <a:pPr rtl="0" fontAlgn="t">
                        <a:spcBef>
                          <a:spcPts val="0"/>
                        </a:spcBef>
                        <a:spcAft>
                          <a:spcPts val="0"/>
                        </a:spcAft>
                      </a:pPr>
                      <a:r>
                        <a:rPr lang="en-US" sz="1100" b="1" i="0" u="none" strike="noStrike">
                          <a:solidFill>
                            <a:srgbClr val="000000"/>
                          </a:solidFill>
                          <a:effectLst/>
                          <a:latin typeface="Arial"/>
                        </a:rPr>
                        <a:t>Quality Requirements</a:t>
                      </a:r>
                      <a:endParaRPr lang="en-US" sz="1100">
                        <a:effectLst/>
                      </a:endParaRP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base">
                        <a:spcBef>
                          <a:spcPts val="0"/>
                        </a:spcBef>
                        <a:spcAft>
                          <a:spcPts val="0"/>
                        </a:spcAft>
                        <a:buFont typeface="Arial"/>
                        <a:buChar char="•"/>
                      </a:pPr>
                      <a:r>
                        <a:rPr lang="en-US" sz="1100" b="0" i="0" u="none" strike="noStrike" dirty="0">
                          <a:solidFill>
                            <a:srgbClr val="000000"/>
                          </a:solidFill>
                          <a:effectLst/>
                          <a:latin typeface="Arial"/>
                        </a:rPr>
                        <a:t>The virtual machine should start within 5-7 seconds</a:t>
                      </a:r>
                    </a:p>
                  </a:txBody>
                  <a:tcPr marL="41311" marR="41311" marT="41311" marB="4131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7" name="Rectangle 2"/>
          <p:cNvSpPr>
            <a:spLocks noChangeArrowheads="1"/>
          </p:cNvSpPr>
          <p:nvPr/>
        </p:nvSpPr>
        <p:spPr bwMode="auto">
          <a:xfrm>
            <a:off x="2730500" y="1219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itchFamily="34" charset="0"/>
                <a:cs typeface="Arial" pitchFamily="34" charset="0"/>
              </a:rPr>
              <a:t/>
            </a:r>
            <a:br>
              <a:rPr kumimoji="0" lang="en-US" altLang="en-US" sz="1800" b="0" i="0" u="none" strike="noStrike" cap="none" normalizeH="0" baseline="0" smtClean="0">
                <a:ln>
                  <a:noFill/>
                </a:ln>
                <a:solidFill>
                  <a:schemeClr val="tx1"/>
                </a:solidFill>
                <a:effectLst/>
                <a:latin typeface="Arial" pitchFamily="34" charset="0"/>
                <a:cs typeface="Arial" pitchFamily="34" charset="0"/>
              </a:rPr>
            </a:br>
            <a:endParaRPr kumimoji="0" lang="en-US" alt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1681236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2800" b="0" i="0" u="none" strike="noStrike" cap="none" dirty="0">
                <a:solidFill>
                  <a:srgbClr val="001D4D"/>
                </a:solidFill>
                <a:latin typeface="Trebuchet MS"/>
                <a:ea typeface="Trebuchet MS"/>
                <a:cs typeface="Trebuchet MS"/>
                <a:sym typeface="Trebuchet MS"/>
              </a:rPr>
              <a:t>User </a:t>
            </a:r>
            <a:r>
              <a:rPr lang="en-US" sz="2800" dirty="0">
                <a:solidFill>
                  <a:srgbClr val="001D4D"/>
                </a:solidFill>
                <a:latin typeface="Trebuchet MS"/>
                <a:ea typeface="Trebuchet MS"/>
                <a:cs typeface="Trebuchet MS"/>
                <a:sym typeface="Trebuchet MS"/>
              </a:rPr>
              <a:t>Stor</a:t>
            </a:r>
            <a:r>
              <a:rPr lang="en-US" sz="2800" dirty="0">
                <a:solidFill>
                  <a:srgbClr val="001D4D"/>
                </a:solidFill>
                <a:latin typeface="Trebuchet MS"/>
                <a:ea typeface="Trebuchet MS"/>
                <a:cs typeface="Trebuchet MS"/>
              </a:rPr>
              <a:t>y </a:t>
            </a:r>
            <a:r>
              <a:rPr lang="en-US" sz="2800" dirty="0" smtClean="0">
                <a:solidFill>
                  <a:srgbClr val="001D4D"/>
                </a:solidFill>
                <a:latin typeface="Trebuchet MS"/>
                <a:ea typeface="Trebuchet MS"/>
                <a:cs typeface="Trebuchet MS"/>
              </a:rPr>
              <a:t>#4: Sequence Diagram</a:t>
            </a:r>
            <a:endParaRPr lang="en-US" sz="2800" dirty="0">
              <a:solidFill>
                <a:srgbClr val="001D4D"/>
              </a:solidFill>
              <a:latin typeface="Trebuchet MS"/>
              <a:ea typeface="Trebuchet MS"/>
              <a:cs typeface="Trebuchet MS"/>
            </a:endParaRPr>
          </a:p>
        </p:txBody>
      </p:sp>
      <p:sp>
        <p:nvSpPr>
          <p:cNvPr id="7" name="Rectangle 2"/>
          <p:cNvSpPr>
            <a:spLocks noChangeArrowheads="1"/>
          </p:cNvSpPr>
          <p:nvPr/>
        </p:nvSpPr>
        <p:spPr bwMode="auto">
          <a:xfrm>
            <a:off x="2730500" y="1219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itchFamily="34" charset="0"/>
                <a:cs typeface="Arial" pitchFamily="34" charset="0"/>
              </a:rPr>
              <a:t/>
            </a:r>
            <a:br>
              <a:rPr kumimoji="0" lang="en-US" altLang="en-US" sz="1800" b="0" i="0" u="none" strike="noStrike" cap="none" normalizeH="0" baseline="0" smtClean="0">
                <a:ln>
                  <a:noFill/>
                </a:ln>
                <a:solidFill>
                  <a:schemeClr val="tx1"/>
                </a:solidFill>
                <a:effectLst/>
                <a:latin typeface="Arial" pitchFamily="34" charset="0"/>
                <a:cs typeface="Arial" pitchFamily="34" charset="0"/>
              </a:rPr>
            </a:br>
            <a:endParaRPr kumimoji="0" lang="en-US" alt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8194" name="Picture 2" descr="https://lh6.googleusercontent.com/3mH9_VQrB5rL7b9B57tjNzVEZEq97B-Vm8EU8-Ig92-kjdgT-KMF6xNMHr6pzhxSe5EKJf8HDmnrpKDyxr8jJneCM5-QJTidCmq8eIfvZcPupiWCvdWTQ7iF6F2eWOb6HAsXwtNUEpfp4Q0i3Q"/>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295400"/>
            <a:ext cx="8363386" cy="5267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1898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Test Suites and Test Cases</a:t>
            </a:r>
          </a:p>
        </p:txBody>
      </p:sp>
      <p:graphicFrame>
        <p:nvGraphicFramePr>
          <p:cNvPr id="2" name="Table 1"/>
          <p:cNvGraphicFramePr>
            <a:graphicFrameLocks noGrp="1"/>
          </p:cNvGraphicFramePr>
          <p:nvPr>
            <p:extLst>
              <p:ext uri="{D42A27DB-BD31-4B8C-83A1-F6EECF244321}">
                <p14:modId xmlns:p14="http://schemas.microsoft.com/office/powerpoint/2010/main" val="2677497051"/>
              </p:ext>
            </p:extLst>
          </p:nvPr>
        </p:nvGraphicFramePr>
        <p:xfrm>
          <a:off x="2819400" y="1219200"/>
          <a:ext cx="5953125" cy="2205991"/>
        </p:xfrm>
        <a:graphic>
          <a:graphicData uri="http://schemas.openxmlformats.org/drawingml/2006/table">
            <a:tbl>
              <a:tblPr>
                <a:tableStyleId>{5C22544A-7EE6-4342-B048-85BDC9FD1C3A}</a:tableStyleId>
              </a:tblPr>
              <a:tblGrid>
                <a:gridCol w="1372332"/>
                <a:gridCol w="4580793"/>
              </a:tblGrid>
              <a:tr h="266700">
                <a:tc gridSpan="2">
                  <a:txBody>
                    <a:bodyPr/>
                    <a:lstStyle/>
                    <a:p>
                      <a:pPr marL="0" marR="0">
                        <a:lnSpc>
                          <a:spcPct val="107000"/>
                        </a:lnSpc>
                        <a:spcBef>
                          <a:spcPts val="0"/>
                        </a:spcBef>
                        <a:spcAft>
                          <a:spcPts val="0"/>
                        </a:spcAft>
                      </a:pPr>
                      <a:r>
                        <a:rPr lang="en-US" sz="1100" dirty="0">
                          <a:effectLst/>
                        </a:rPr>
                        <a:t>Test ID: U-359-1</a:t>
                      </a:r>
                      <a:endParaRPr lang="en-US" sz="1100" dirty="0">
                        <a:solidFill>
                          <a:srgbClr val="000000"/>
                        </a:solidFill>
                        <a:effectLst/>
                        <a:latin typeface="Calibri"/>
                        <a:ea typeface="Calibri"/>
                        <a:cs typeface="Calibri"/>
                      </a:endParaRPr>
                    </a:p>
                  </a:txBody>
                  <a:tcPr marL="63500" marR="63500" marT="63500" marB="63500"/>
                </a:tc>
                <a:tc hMerge="1">
                  <a:txBody>
                    <a:bodyPr/>
                    <a:lstStyle/>
                    <a:p>
                      <a:endParaRPr lang="en-US"/>
                    </a:p>
                  </a:txBody>
                  <a:tcPr/>
                </a:tc>
              </a:tr>
              <a:tr h="0">
                <a:tc>
                  <a:txBody>
                    <a:bodyPr/>
                    <a:lstStyle/>
                    <a:p>
                      <a:pPr marL="0" marR="0">
                        <a:lnSpc>
                          <a:spcPct val="107000"/>
                        </a:lnSpc>
                        <a:spcBef>
                          <a:spcPts val="0"/>
                        </a:spcBef>
                        <a:spcAft>
                          <a:spcPts val="0"/>
                        </a:spcAft>
                      </a:pPr>
                      <a:r>
                        <a:rPr lang="en-US" sz="1100">
                          <a:effectLst/>
                        </a:rPr>
                        <a:t>Purpose:</a:t>
                      </a:r>
                      <a:endParaRPr lang="en-US" sz="1100">
                        <a:solidFill>
                          <a:srgbClr val="000000"/>
                        </a:solidFill>
                        <a:effectLst/>
                        <a:latin typeface="Calibri"/>
                        <a:ea typeface="Calibri"/>
                        <a:cs typeface="Calibri"/>
                      </a:endParaRPr>
                    </a:p>
                  </a:txBody>
                  <a:tcPr marL="63500" marR="63500" marT="63500" marB="63500"/>
                </a:tc>
                <a:tc>
                  <a:txBody>
                    <a:bodyPr/>
                    <a:lstStyle/>
                    <a:p>
                      <a:pPr marL="0" marR="0">
                        <a:lnSpc>
                          <a:spcPct val="107000"/>
                        </a:lnSpc>
                        <a:spcBef>
                          <a:spcPts val="0"/>
                        </a:spcBef>
                        <a:spcAft>
                          <a:spcPts val="0"/>
                        </a:spcAft>
                      </a:pPr>
                      <a:r>
                        <a:rPr lang="en-US" sz="1100">
                          <a:effectLst/>
                        </a:rPr>
                        <a:t>Test XenMaster delete virtual machine capability</a:t>
                      </a:r>
                      <a:endParaRPr lang="en-US" sz="1100">
                        <a:solidFill>
                          <a:srgbClr val="000000"/>
                        </a:solidFill>
                        <a:effectLst/>
                        <a:latin typeface="Calibri"/>
                        <a:ea typeface="Calibri"/>
                        <a:cs typeface="Calibri"/>
                      </a:endParaRPr>
                    </a:p>
                  </a:txBody>
                  <a:tcPr marL="63500" marR="63500" marT="63500" marB="63500"/>
                </a:tc>
              </a:tr>
              <a:tr h="0">
                <a:tc>
                  <a:txBody>
                    <a:bodyPr/>
                    <a:lstStyle/>
                    <a:p>
                      <a:pPr marL="0" marR="0">
                        <a:lnSpc>
                          <a:spcPct val="107000"/>
                        </a:lnSpc>
                        <a:spcBef>
                          <a:spcPts val="0"/>
                        </a:spcBef>
                        <a:spcAft>
                          <a:spcPts val="0"/>
                        </a:spcAft>
                      </a:pPr>
                      <a:r>
                        <a:rPr lang="en-US" sz="1100">
                          <a:effectLst/>
                        </a:rPr>
                        <a:t>Preconditions:</a:t>
                      </a:r>
                      <a:endParaRPr lang="en-US" sz="1100">
                        <a:solidFill>
                          <a:srgbClr val="000000"/>
                        </a:solidFill>
                        <a:effectLst/>
                        <a:latin typeface="Calibri"/>
                        <a:ea typeface="Calibri"/>
                        <a:cs typeface="Calibri"/>
                      </a:endParaRPr>
                    </a:p>
                  </a:txBody>
                  <a:tcPr marL="63500" marR="63500" marT="63500" marB="63500"/>
                </a:tc>
                <a:tc>
                  <a:txBody>
                    <a:bodyPr/>
                    <a:lstStyle/>
                    <a:p>
                      <a:pPr marL="342900" marR="0" lvl="0" indent="-342900">
                        <a:lnSpc>
                          <a:spcPct val="107000"/>
                        </a:lnSpc>
                        <a:spcBef>
                          <a:spcPts val="0"/>
                        </a:spcBef>
                        <a:spcAft>
                          <a:spcPts val="0"/>
                        </a:spcAft>
                        <a:buFont typeface="Arial"/>
                        <a:buChar char="●"/>
                      </a:pPr>
                      <a:r>
                        <a:rPr lang="en-US" sz="1100" u="none" strike="noStrike" dirty="0">
                          <a:effectLst/>
                        </a:rPr>
                        <a:t>The virtual machine is in the shutdown state</a:t>
                      </a:r>
                      <a:endParaRPr lang="en-US" sz="1100" u="none" strike="noStrike" dirty="0">
                        <a:solidFill>
                          <a:srgbClr val="000000"/>
                        </a:solidFill>
                        <a:effectLst/>
                        <a:latin typeface="Calibri"/>
                      </a:endParaRPr>
                    </a:p>
                  </a:txBody>
                  <a:tcPr marL="63500" marR="63500" marT="63500" marB="63500"/>
                </a:tc>
              </a:tr>
              <a:tr h="0">
                <a:tc>
                  <a:txBody>
                    <a:bodyPr/>
                    <a:lstStyle/>
                    <a:p>
                      <a:pPr marL="0" marR="0">
                        <a:lnSpc>
                          <a:spcPct val="107000"/>
                        </a:lnSpc>
                        <a:spcBef>
                          <a:spcPts val="0"/>
                        </a:spcBef>
                        <a:spcAft>
                          <a:spcPts val="0"/>
                        </a:spcAft>
                      </a:pPr>
                      <a:r>
                        <a:rPr lang="en-US" sz="1100">
                          <a:effectLst/>
                        </a:rPr>
                        <a:t>Input:</a:t>
                      </a:r>
                      <a:endParaRPr lang="en-US" sz="1100">
                        <a:solidFill>
                          <a:srgbClr val="000000"/>
                        </a:solidFill>
                        <a:effectLst/>
                        <a:latin typeface="Calibri"/>
                        <a:ea typeface="Calibri"/>
                        <a:cs typeface="Calibri"/>
                      </a:endParaRPr>
                    </a:p>
                  </a:txBody>
                  <a:tcPr marL="63500" marR="63500" marT="63500" marB="63500"/>
                </a:tc>
                <a:tc>
                  <a:txBody>
                    <a:bodyPr/>
                    <a:lstStyle/>
                    <a:p>
                      <a:pPr marL="0" marR="0">
                        <a:lnSpc>
                          <a:spcPct val="107000"/>
                        </a:lnSpc>
                        <a:spcBef>
                          <a:spcPts val="0"/>
                        </a:spcBef>
                        <a:spcAft>
                          <a:spcPts val="0"/>
                        </a:spcAft>
                      </a:pPr>
                      <a:r>
                        <a:rPr lang="en-US" sz="1100">
                          <a:effectLst/>
                        </a:rPr>
                        <a:t>VM UUID: (Example)  “4cb12bd0-b1c6-a6bb-d1c4-46246585d351”</a:t>
                      </a:r>
                    </a:p>
                    <a:p>
                      <a:pPr marL="0" marR="0">
                        <a:lnSpc>
                          <a:spcPct val="107000"/>
                        </a:lnSpc>
                        <a:spcBef>
                          <a:spcPts val="0"/>
                        </a:spcBef>
                        <a:spcAft>
                          <a:spcPts val="0"/>
                        </a:spcAft>
                      </a:pPr>
                      <a:r>
                        <a:rPr lang="en-US" sz="1100">
                          <a:effectLst/>
                        </a:rPr>
                        <a:t> </a:t>
                      </a:r>
                      <a:endParaRPr lang="en-US" sz="1100">
                        <a:solidFill>
                          <a:srgbClr val="000000"/>
                        </a:solidFill>
                        <a:effectLst/>
                        <a:latin typeface="Calibri"/>
                        <a:ea typeface="Calibri"/>
                        <a:cs typeface="Calibri"/>
                      </a:endParaRPr>
                    </a:p>
                  </a:txBody>
                  <a:tcPr marL="63500" marR="63500" marT="63500" marB="63500"/>
                </a:tc>
              </a:tr>
              <a:tr h="0">
                <a:tc>
                  <a:txBody>
                    <a:bodyPr/>
                    <a:lstStyle/>
                    <a:p>
                      <a:pPr marL="0" marR="0">
                        <a:lnSpc>
                          <a:spcPct val="107000"/>
                        </a:lnSpc>
                        <a:spcBef>
                          <a:spcPts val="0"/>
                        </a:spcBef>
                        <a:spcAft>
                          <a:spcPts val="0"/>
                        </a:spcAft>
                      </a:pPr>
                      <a:r>
                        <a:rPr lang="en-US" sz="1100">
                          <a:effectLst/>
                        </a:rPr>
                        <a:t>Expected Output:</a:t>
                      </a:r>
                      <a:endParaRPr lang="en-US" sz="1100">
                        <a:solidFill>
                          <a:srgbClr val="000000"/>
                        </a:solidFill>
                        <a:effectLst/>
                        <a:latin typeface="Calibri"/>
                        <a:ea typeface="Calibri"/>
                        <a:cs typeface="Calibri"/>
                      </a:endParaRPr>
                    </a:p>
                  </a:txBody>
                  <a:tcPr marL="63500" marR="63500" marT="63500" marB="63500"/>
                </a:tc>
                <a:tc>
                  <a:txBody>
                    <a:bodyPr/>
                    <a:lstStyle/>
                    <a:p>
                      <a:pPr marL="342900" marR="0" lvl="0" indent="-342900">
                        <a:lnSpc>
                          <a:spcPct val="107000"/>
                        </a:lnSpc>
                        <a:spcBef>
                          <a:spcPts val="0"/>
                        </a:spcBef>
                        <a:spcAft>
                          <a:spcPts val="0"/>
                        </a:spcAft>
                        <a:buFont typeface="Symbol"/>
                        <a:buChar char=""/>
                      </a:pPr>
                      <a:r>
                        <a:rPr lang="en-US" sz="1100" dirty="0">
                          <a:effectLst/>
                        </a:rPr>
                        <a:t>Return object </a:t>
                      </a:r>
                      <a:r>
                        <a:rPr lang="en-US" sz="1100" dirty="0" err="1">
                          <a:effectLst/>
                        </a:rPr>
                        <a:t>XenError</a:t>
                      </a:r>
                      <a:endParaRPr lang="en-US" sz="1100" dirty="0">
                        <a:effectLst/>
                      </a:endParaRPr>
                    </a:p>
                    <a:p>
                      <a:pPr marL="742950" marR="0" lvl="1" indent="-285750">
                        <a:lnSpc>
                          <a:spcPct val="107000"/>
                        </a:lnSpc>
                        <a:spcBef>
                          <a:spcPts val="0"/>
                        </a:spcBef>
                        <a:spcAft>
                          <a:spcPts val="0"/>
                        </a:spcAft>
                        <a:buFont typeface="Courier New"/>
                        <a:buChar char="o"/>
                      </a:pPr>
                      <a:r>
                        <a:rPr lang="en-US" sz="1100" dirty="0">
                          <a:effectLst/>
                        </a:rPr>
                        <a:t>Type: Success</a:t>
                      </a:r>
                    </a:p>
                    <a:p>
                      <a:pPr marL="742950" marR="0" lvl="1" indent="-285750">
                        <a:lnSpc>
                          <a:spcPct val="107000"/>
                        </a:lnSpc>
                        <a:spcBef>
                          <a:spcPts val="0"/>
                        </a:spcBef>
                        <a:spcAft>
                          <a:spcPts val="0"/>
                        </a:spcAft>
                        <a:buFont typeface="Courier New"/>
                        <a:buChar char="o"/>
                      </a:pPr>
                      <a:r>
                        <a:rPr lang="en-US" sz="1100" dirty="0">
                          <a:effectLst/>
                        </a:rPr>
                        <a:t>Message: The virtual machine has been deleted successfully</a:t>
                      </a:r>
                    </a:p>
                    <a:p>
                      <a:pPr marL="342900" marR="0" lvl="0" indent="-342900">
                        <a:lnSpc>
                          <a:spcPct val="107000"/>
                        </a:lnSpc>
                        <a:spcBef>
                          <a:spcPts val="0"/>
                        </a:spcBef>
                        <a:spcAft>
                          <a:spcPts val="0"/>
                        </a:spcAft>
                        <a:buFont typeface="Symbol"/>
                        <a:buChar char=""/>
                      </a:pPr>
                      <a:r>
                        <a:rPr lang="en-US" sz="1100" dirty="0">
                          <a:effectLst/>
                        </a:rPr>
                        <a:t>After some time the virtual machine will be deleted and running</a:t>
                      </a:r>
                      <a:endParaRPr lang="en-US" sz="1100" dirty="0">
                        <a:solidFill>
                          <a:srgbClr val="000000"/>
                        </a:solidFill>
                        <a:effectLst/>
                        <a:latin typeface="Calibri"/>
                        <a:ea typeface="Calibri"/>
                        <a:cs typeface="Calibri"/>
                      </a:endParaRPr>
                    </a:p>
                  </a:txBody>
                  <a:tcPr marL="63500" marR="63500" marT="63500" marB="63500"/>
                </a:tc>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961954093"/>
              </p:ext>
            </p:extLst>
          </p:nvPr>
        </p:nvGraphicFramePr>
        <p:xfrm>
          <a:off x="2819400" y="3505200"/>
          <a:ext cx="5943600" cy="2819398"/>
        </p:xfrm>
        <a:graphic>
          <a:graphicData uri="http://schemas.openxmlformats.org/drawingml/2006/table">
            <a:tbl>
              <a:tblPr>
                <a:tableStyleId>{5C22544A-7EE6-4342-B048-85BDC9FD1C3A}</a:tableStyleId>
              </a:tblPr>
              <a:tblGrid>
                <a:gridCol w="1371600"/>
                <a:gridCol w="4572000"/>
              </a:tblGrid>
              <a:tr h="309877">
                <a:tc gridSpan="2">
                  <a:txBody>
                    <a:bodyPr/>
                    <a:lstStyle/>
                    <a:p>
                      <a:pPr marL="0" marR="0">
                        <a:lnSpc>
                          <a:spcPct val="107000"/>
                        </a:lnSpc>
                        <a:spcBef>
                          <a:spcPts val="0"/>
                        </a:spcBef>
                        <a:spcAft>
                          <a:spcPts val="0"/>
                        </a:spcAft>
                      </a:pPr>
                      <a:r>
                        <a:rPr lang="en-US" sz="1100" dirty="0">
                          <a:effectLst/>
                        </a:rPr>
                        <a:t>Test ID: I-186-1</a:t>
                      </a:r>
                      <a:endParaRPr lang="en-US" sz="1100" dirty="0">
                        <a:solidFill>
                          <a:srgbClr val="000000"/>
                        </a:solidFill>
                        <a:effectLst/>
                        <a:latin typeface="Calibri"/>
                        <a:ea typeface="Calibri"/>
                        <a:cs typeface="Calibri"/>
                      </a:endParaRPr>
                    </a:p>
                  </a:txBody>
                  <a:tcPr marL="63500" marR="63500" marT="63500" marB="63500"/>
                </a:tc>
                <a:tc hMerge="1">
                  <a:txBody>
                    <a:bodyPr/>
                    <a:lstStyle/>
                    <a:p>
                      <a:endParaRPr lang="en-US"/>
                    </a:p>
                  </a:txBody>
                  <a:tcPr/>
                </a:tc>
              </a:tr>
              <a:tr h="309877">
                <a:tc>
                  <a:txBody>
                    <a:bodyPr/>
                    <a:lstStyle/>
                    <a:p>
                      <a:pPr marL="0" marR="0">
                        <a:lnSpc>
                          <a:spcPct val="107000"/>
                        </a:lnSpc>
                        <a:spcBef>
                          <a:spcPts val="0"/>
                        </a:spcBef>
                        <a:spcAft>
                          <a:spcPts val="0"/>
                        </a:spcAft>
                      </a:pPr>
                      <a:r>
                        <a:rPr lang="en-US" sz="1100">
                          <a:effectLst/>
                        </a:rPr>
                        <a:t>Purpose:</a:t>
                      </a:r>
                      <a:endParaRPr lang="en-US" sz="1100">
                        <a:solidFill>
                          <a:srgbClr val="000000"/>
                        </a:solidFill>
                        <a:effectLst/>
                        <a:latin typeface="Calibri"/>
                        <a:ea typeface="Calibri"/>
                        <a:cs typeface="Calibri"/>
                      </a:endParaRPr>
                    </a:p>
                  </a:txBody>
                  <a:tcPr marL="63500" marR="63500" marT="63500" marB="63500"/>
                </a:tc>
                <a:tc>
                  <a:txBody>
                    <a:bodyPr/>
                    <a:lstStyle/>
                    <a:p>
                      <a:pPr marL="0" marR="0">
                        <a:lnSpc>
                          <a:spcPct val="107000"/>
                        </a:lnSpc>
                        <a:spcBef>
                          <a:spcPts val="0"/>
                        </a:spcBef>
                        <a:spcAft>
                          <a:spcPts val="0"/>
                        </a:spcAft>
                      </a:pPr>
                      <a:r>
                        <a:rPr lang="en-US" sz="1100" dirty="0">
                          <a:effectLst/>
                        </a:rPr>
                        <a:t>Test the VMAX user notification logging</a:t>
                      </a:r>
                      <a:endParaRPr lang="en-US" sz="1100" dirty="0">
                        <a:solidFill>
                          <a:srgbClr val="000000"/>
                        </a:solidFill>
                        <a:effectLst/>
                        <a:latin typeface="Calibri"/>
                        <a:ea typeface="Calibri"/>
                        <a:cs typeface="Calibri"/>
                      </a:endParaRPr>
                    </a:p>
                  </a:txBody>
                  <a:tcPr marL="63500" marR="63500" marT="63500" marB="63500"/>
                </a:tc>
              </a:tr>
              <a:tr h="672738">
                <a:tc>
                  <a:txBody>
                    <a:bodyPr/>
                    <a:lstStyle/>
                    <a:p>
                      <a:pPr marL="0" marR="0">
                        <a:lnSpc>
                          <a:spcPct val="107000"/>
                        </a:lnSpc>
                        <a:spcBef>
                          <a:spcPts val="0"/>
                        </a:spcBef>
                        <a:spcAft>
                          <a:spcPts val="0"/>
                        </a:spcAft>
                      </a:pPr>
                      <a:r>
                        <a:rPr lang="en-US" sz="1100">
                          <a:effectLst/>
                        </a:rPr>
                        <a:t>Preconditions:</a:t>
                      </a:r>
                      <a:endParaRPr lang="en-US" sz="1100">
                        <a:solidFill>
                          <a:srgbClr val="000000"/>
                        </a:solidFill>
                        <a:effectLst/>
                        <a:latin typeface="Calibri"/>
                        <a:ea typeface="Calibri"/>
                        <a:cs typeface="Calibri"/>
                      </a:endParaRPr>
                    </a:p>
                  </a:txBody>
                  <a:tcPr marL="63500" marR="63500" marT="63500" marB="63500"/>
                </a:tc>
                <a:tc>
                  <a:txBody>
                    <a:bodyPr/>
                    <a:lstStyle/>
                    <a:p>
                      <a:pPr marL="342900" marR="0" lvl="0" indent="-342900">
                        <a:lnSpc>
                          <a:spcPct val="107000"/>
                        </a:lnSpc>
                        <a:spcBef>
                          <a:spcPts val="0"/>
                        </a:spcBef>
                        <a:spcAft>
                          <a:spcPts val="0"/>
                        </a:spcAft>
                        <a:buFont typeface="Arial"/>
                        <a:buChar char="●"/>
                      </a:pPr>
                      <a:r>
                        <a:rPr lang="en-US" sz="1100" u="none" strike="noStrike" dirty="0">
                          <a:effectLst/>
                        </a:rPr>
                        <a:t>VMAX application has started successfully</a:t>
                      </a:r>
                    </a:p>
                    <a:p>
                      <a:pPr marL="342900" marR="0" lvl="0" indent="-342900">
                        <a:lnSpc>
                          <a:spcPct val="107000"/>
                        </a:lnSpc>
                        <a:spcBef>
                          <a:spcPts val="0"/>
                        </a:spcBef>
                        <a:spcAft>
                          <a:spcPts val="0"/>
                        </a:spcAft>
                        <a:buFont typeface="Arial"/>
                        <a:buChar char="●"/>
                      </a:pPr>
                      <a:r>
                        <a:rPr lang="en-US" sz="1100" u="none" strike="noStrike" dirty="0">
                          <a:effectLst/>
                        </a:rPr>
                        <a:t>There is at least one host available in the network</a:t>
                      </a:r>
                    </a:p>
                    <a:p>
                      <a:pPr marL="342900" marR="0" lvl="0" indent="-342900">
                        <a:lnSpc>
                          <a:spcPct val="107000"/>
                        </a:lnSpc>
                        <a:spcBef>
                          <a:spcPts val="0"/>
                        </a:spcBef>
                        <a:spcAft>
                          <a:spcPts val="0"/>
                        </a:spcAft>
                        <a:buFont typeface="Arial"/>
                        <a:buChar char="●"/>
                      </a:pPr>
                      <a:r>
                        <a:rPr lang="en-US" sz="1100" u="none" strike="noStrike" dirty="0">
                          <a:effectLst/>
                        </a:rPr>
                        <a:t>A host is configured in the VMAX configuration/settings file</a:t>
                      </a:r>
                      <a:endParaRPr lang="en-US" sz="1100" u="none" strike="noStrike" dirty="0">
                        <a:solidFill>
                          <a:srgbClr val="000000"/>
                        </a:solidFill>
                        <a:effectLst/>
                        <a:latin typeface="Calibri"/>
                      </a:endParaRPr>
                    </a:p>
                  </a:txBody>
                  <a:tcPr marL="63500" marR="63500" marT="63500" marB="63500"/>
                </a:tc>
              </a:tr>
              <a:tr h="491307">
                <a:tc>
                  <a:txBody>
                    <a:bodyPr/>
                    <a:lstStyle/>
                    <a:p>
                      <a:pPr marL="0" marR="0">
                        <a:lnSpc>
                          <a:spcPct val="107000"/>
                        </a:lnSpc>
                        <a:spcBef>
                          <a:spcPts val="0"/>
                        </a:spcBef>
                        <a:spcAft>
                          <a:spcPts val="0"/>
                        </a:spcAft>
                      </a:pPr>
                      <a:r>
                        <a:rPr lang="en-US" sz="1100">
                          <a:effectLst/>
                        </a:rPr>
                        <a:t>Input:</a:t>
                      </a:r>
                      <a:endParaRPr lang="en-US" sz="1100">
                        <a:solidFill>
                          <a:srgbClr val="000000"/>
                        </a:solidFill>
                        <a:effectLst/>
                        <a:latin typeface="Calibri"/>
                        <a:ea typeface="Calibri"/>
                        <a:cs typeface="Calibri"/>
                      </a:endParaRPr>
                    </a:p>
                  </a:txBody>
                  <a:tcPr marL="63500" marR="63500" marT="63500" marB="63500"/>
                </a:tc>
                <a:tc>
                  <a:txBody>
                    <a:bodyPr/>
                    <a:lstStyle/>
                    <a:p>
                      <a:pPr marL="342900" marR="0" lvl="0" indent="-342900">
                        <a:lnSpc>
                          <a:spcPct val="107000"/>
                        </a:lnSpc>
                        <a:spcBef>
                          <a:spcPts val="0"/>
                        </a:spcBef>
                        <a:spcAft>
                          <a:spcPts val="0"/>
                        </a:spcAft>
                        <a:buFont typeface="+mj-lt"/>
                        <a:buAutoNum type="arabicPeriod"/>
                      </a:pPr>
                      <a:r>
                        <a:rPr lang="en-US" sz="1100" u="none" strike="noStrike">
                          <a:effectLst/>
                        </a:rPr>
                        <a:t>Select a host from the host list</a:t>
                      </a:r>
                    </a:p>
                    <a:p>
                      <a:pPr marL="342900" marR="0" lvl="0" indent="-342900">
                        <a:lnSpc>
                          <a:spcPct val="107000"/>
                        </a:lnSpc>
                        <a:spcBef>
                          <a:spcPts val="0"/>
                        </a:spcBef>
                        <a:spcAft>
                          <a:spcPts val="0"/>
                        </a:spcAft>
                        <a:buFont typeface="+mj-lt"/>
                        <a:buAutoNum type="arabicPeriod"/>
                      </a:pPr>
                      <a:r>
                        <a:rPr lang="en-US" sz="1100" u="none" strike="noStrike">
                          <a:effectLst/>
                        </a:rPr>
                        <a:t>Click the “Logs” tab</a:t>
                      </a:r>
                      <a:endParaRPr lang="en-US" sz="1100" u="none" strike="noStrike">
                        <a:solidFill>
                          <a:srgbClr val="000000"/>
                        </a:solidFill>
                        <a:effectLst/>
                        <a:latin typeface="Calibri"/>
                      </a:endParaRPr>
                    </a:p>
                  </a:txBody>
                  <a:tcPr marL="63500" marR="63500" marT="63500" marB="63500"/>
                </a:tc>
              </a:tr>
              <a:tr h="1035599">
                <a:tc>
                  <a:txBody>
                    <a:bodyPr/>
                    <a:lstStyle/>
                    <a:p>
                      <a:pPr marL="0" marR="0">
                        <a:lnSpc>
                          <a:spcPct val="107000"/>
                        </a:lnSpc>
                        <a:spcBef>
                          <a:spcPts val="0"/>
                        </a:spcBef>
                        <a:spcAft>
                          <a:spcPts val="0"/>
                        </a:spcAft>
                      </a:pPr>
                      <a:r>
                        <a:rPr lang="en-US" sz="1100">
                          <a:effectLst/>
                        </a:rPr>
                        <a:t>Expected Output:</a:t>
                      </a:r>
                      <a:endParaRPr lang="en-US" sz="1100">
                        <a:solidFill>
                          <a:srgbClr val="000000"/>
                        </a:solidFill>
                        <a:effectLst/>
                        <a:latin typeface="Calibri"/>
                        <a:ea typeface="Calibri"/>
                        <a:cs typeface="Calibri"/>
                      </a:endParaRPr>
                    </a:p>
                  </a:txBody>
                  <a:tcPr marL="63500" marR="63500" marT="63500" marB="63500"/>
                </a:tc>
                <a:tc>
                  <a:txBody>
                    <a:bodyPr/>
                    <a:lstStyle/>
                    <a:p>
                      <a:pPr marL="342900" marR="0" lvl="0" indent="-342900">
                        <a:lnSpc>
                          <a:spcPct val="107000"/>
                        </a:lnSpc>
                        <a:spcBef>
                          <a:spcPts val="0"/>
                        </a:spcBef>
                        <a:spcAft>
                          <a:spcPts val="0"/>
                        </a:spcAft>
                        <a:buFont typeface="Arial"/>
                        <a:buChar char="●"/>
                      </a:pPr>
                      <a:r>
                        <a:rPr lang="en-US" sz="1100" u="none" strike="noStrike" dirty="0">
                          <a:effectLst/>
                        </a:rPr>
                        <a:t>Logs showing the ISO disk retrieval and VHD retrieval status will be displayed:</a:t>
                      </a:r>
                    </a:p>
                    <a:p>
                      <a:pPr marL="457200" marR="0">
                        <a:lnSpc>
                          <a:spcPct val="107000"/>
                        </a:lnSpc>
                        <a:spcBef>
                          <a:spcPts val="0"/>
                        </a:spcBef>
                        <a:spcAft>
                          <a:spcPts val="0"/>
                        </a:spcAft>
                      </a:pPr>
                      <a:r>
                        <a:rPr lang="en-US" sz="1100" dirty="0">
                          <a:effectLst/>
                        </a:rPr>
                        <a:t> </a:t>
                      </a:r>
                    </a:p>
                    <a:p>
                      <a:pPr marL="457200" marR="0">
                        <a:lnSpc>
                          <a:spcPct val="107000"/>
                        </a:lnSpc>
                        <a:spcBef>
                          <a:spcPts val="0"/>
                        </a:spcBef>
                        <a:spcAft>
                          <a:spcPts val="0"/>
                        </a:spcAft>
                      </a:pPr>
                      <a:r>
                        <a:rPr lang="en-US" sz="1100" dirty="0">
                          <a:effectLst/>
                        </a:rPr>
                        <a:t>Notification ISO Retrieval Retrieved Host ISO storage List</a:t>
                      </a:r>
                    </a:p>
                    <a:p>
                      <a:pPr marL="457200" marR="0">
                        <a:lnSpc>
                          <a:spcPct val="107000"/>
                        </a:lnSpc>
                        <a:spcBef>
                          <a:spcPts val="0"/>
                        </a:spcBef>
                        <a:spcAft>
                          <a:spcPts val="0"/>
                        </a:spcAft>
                      </a:pPr>
                      <a:r>
                        <a:rPr lang="en-US" sz="1100" dirty="0">
                          <a:effectLst/>
                        </a:rPr>
                        <a:t>Notification VHD Retrieval Retrieved Host VHD disk list</a:t>
                      </a:r>
                      <a:endParaRPr lang="en-US" sz="1100" dirty="0">
                        <a:solidFill>
                          <a:srgbClr val="000000"/>
                        </a:solidFill>
                        <a:effectLst/>
                        <a:latin typeface="Calibri"/>
                      </a:endParaRPr>
                    </a:p>
                  </a:txBody>
                  <a:tcPr marL="63500" marR="63500" marT="63500" marB="63500"/>
                </a:tc>
              </a:tr>
            </a:tbl>
          </a:graphicData>
        </a:graphic>
      </p:graphicFrame>
      <p:pic>
        <p:nvPicPr>
          <p:cNvPr id="9218" name="Picture 2" descr="http://69.164.212.71/wp-content/uploads/2015/02/sofware-testing-e142626817615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219200"/>
            <a:ext cx="2628900" cy="1314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52400" y="3048000"/>
            <a:ext cx="2628900" cy="523220"/>
          </a:xfrm>
          <a:prstGeom prst="rect">
            <a:avLst/>
          </a:prstGeom>
          <a:noFill/>
        </p:spPr>
        <p:txBody>
          <a:bodyPr wrap="square" rtlCol="0">
            <a:spAutoFit/>
          </a:bodyPr>
          <a:lstStyle/>
          <a:p>
            <a:pPr marL="285750" indent="-285750">
              <a:buFont typeface="Arial" panose="020B0604020202020204" pitchFamily="34" charset="0"/>
              <a:buChar char="•"/>
            </a:pPr>
            <a:r>
              <a:rPr lang="en-US" b="1" dirty="0" smtClean="0"/>
              <a:t>Integration Tests</a:t>
            </a:r>
          </a:p>
          <a:p>
            <a:pPr marL="285750" indent="-285750">
              <a:buFont typeface="Arial" panose="020B0604020202020204" pitchFamily="34" charset="0"/>
              <a:buChar char="•"/>
            </a:pPr>
            <a:r>
              <a:rPr lang="en-US" b="1" dirty="0" smtClean="0"/>
              <a:t>Unit Tests</a:t>
            </a:r>
            <a:endParaRPr lang="en-US"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dirty="0" smtClean="0">
                <a:solidFill>
                  <a:srgbClr val="001D4D"/>
                </a:solidFill>
                <a:latin typeface="Trebuchet MS"/>
                <a:ea typeface="Trebuchet MS"/>
                <a:cs typeface="Trebuchet MS"/>
                <a:sym typeface="Trebuchet MS"/>
              </a:rPr>
              <a:t>Project definition: Overview</a:t>
            </a:r>
            <a:endParaRPr lang="en-US" sz="3800" b="0" i="0" u="none" strike="noStrike" cap="none" dirty="0">
              <a:solidFill>
                <a:srgbClr val="001D4D"/>
              </a:solidFill>
              <a:latin typeface="Trebuchet MS"/>
              <a:ea typeface="Trebuchet MS"/>
              <a:cs typeface="Trebuchet MS"/>
              <a:sym typeface="Trebuchet MS"/>
            </a:endParaRPr>
          </a:p>
        </p:txBody>
      </p:sp>
      <p:sp>
        <p:nvSpPr>
          <p:cNvPr id="2" name="Content Placeholder 1"/>
          <p:cNvSpPr>
            <a:spLocks noGrp="1"/>
          </p:cNvSpPr>
          <p:nvPr>
            <p:ph sz="quarter" idx="1"/>
          </p:nvPr>
        </p:nvSpPr>
        <p:spPr>
          <a:xfrm>
            <a:off x="457200" y="1219200"/>
            <a:ext cx="8229600" cy="1981200"/>
          </a:xfrm>
        </p:spPr>
        <p:txBody>
          <a:bodyPr>
            <a:normAutofit/>
          </a:bodyPr>
          <a:lstStyle/>
          <a:p>
            <a:pPr lvl="0">
              <a:buClr>
                <a:srgbClr val="336699"/>
              </a:buClr>
            </a:pPr>
            <a:r>
              <a:rPr lang="en-US" sz="1800" dirty="0" smtClean="0"/>
              <a:t>Virtual Machine Administration with Xen (VMAX) uses </a:t>
            </a:r>
            <a:r>
              <a:rPr lang="en-US" sz="1800" dirty="0"/>
              <a:t>the open-source Xen hypervisor management library </a:t>
            </a:r>
            <a:r>
              <a:rPr lang="en-US" sz="1800" dirty="0" err="1"/>
              <a:t>Libvirt</a:t>
            </a:r>
            <a:r>
              <a:rPr lang="en-US" sz="1800" dirty="0"/>
              <a:t>  </a:t>
            </a:r>
            <a:r>
              <a:rPr lang="en-US" sz="1800" dirty="0" smtClean="0"/>
              <a:t>to provide </a:t>
            </a:r>
            <a:r>
              <a:rPr lang="en-US" sz="1800" dirty="0"/>
              <a:t>the following solutions:</a:t>
            </a:r>
          </a:p>
          <a:p>
            <a:pPr lvl="1">
              <a:buClr>
                <a:srgbClr val="336699"/>
              </a:buClr>
            </a:pPr>
            <a:r>
              <a:rPr lang="en-US" sz="1500" dirty="0" smtClean="0"/>
              <a:t>Control </a:t>
            </a:r>
            <a:r>
              <a:rPr lang="en-US" sz="1500" dirty="0"/>
              <a:t>of the virtual machine lifecycle (start, stop, resume etc.)</a:t>
            </a:r>
          </a:p>
          <a:p>
            <a:pPr lvl="1">
              <a:buClr>
                <a:srgbClr val="336699"/>
              </a:buClr>
            </a:pPr>
            <a:r>
              <a:rPr lang="en-US" sz="1500" dirty="0" smtClean="0"/>
              <a:t>Windows application client</a:t>
            </a:r>
          </a:p>
          <a:p>
            <a:pPr lvl="1">
              <a:buClr>
                <a:srgbClr val="336699"/>
              </a:buClr>
            </a:pPr>
            <a:r>
              <a:rPr lang="en-US" sz="1500" dirty="0" smtClean="0"/>
              <a:t>Web based application client</a:t>
            </a:r>
          </a:p>
          <a:p>
            <a:pPr lvl="1">
              <a:buClr>
                <a:srgbClr val="336699"/>
              </a:buClr>
            </a:pPr>
            <a:r>
              <a:rPr lang="en-US" sz="1500" dirty="0" smtClean="0"/>
              <a:t>Graphical hypervisor host configuration</a:t>
            </a:r>
          </a:p>
          <a:p>
            <a:pPr lvl="1">
              <a:buClr>
                <a:srgbClr val="336699"/>
              </a:buClr>
            </a:pPr>
            <a:endParaRPr lang="en-US" sz="1500" dirty="0"/>
          </a:p>
          <a:p>
            <a:pPr marL="274320" lvl="1" indent="0">
              <a:buClr>
                <a:srgbClr val="336699"/>
              </a:buClr>
              <a:buNone/>
            </a:pPr>
            <a:endParaRPr lang="en-US" sz="1500" dirty="0"/>
          </a:p>
          <a:p>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3200400"/>
            <a:ext cx="4747746" cy="25847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6" name="Picture 5" descr=":\Users\qixiu\AppData\Local\Microsoft\Windows\INetCacheContent.Word"/>
          <p:cNvPicPr/>
          <p:nvPr/>
        </p:nvPicPr>
        <p:blipFill>
          <a:blip r:embed="rId4">
            <a:extLst>
              <a:ext uri="{28A0092B-C50C-407E-A947-70E740481C1C}">
                <a14:useLocalDpi xmlns:a14="http://schemas.microsoft.com/office/drawing/2010/main" val="0"/>
              </a:ext>
            </a:extLst>
          </a:blip>
          <a:srcRect/>
          <a:stretch>
            <a:fillRect/>
          </a:stretch>
        </p:blipFill>
        <p:spPr bwMode="auto">
          <a:xfrm>
            <a:off x="4722395" y="2286000"/>
            <a:ext cx="4343400" cy="22927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https://lh5.googleusercontent.com/SMnAul886JaL3sn5vxw7KylIGANsi66n9iQ7Eg8TvWcZ_LA_vvCVxBTR9Rni6-nWI-kfHY6F4KqDWI8UjQtBbDTtF-HLjXBC8S-m_wT2XafsfjabX4rvG9bUtuddAkIANxlG2MvxTSLYd_lQNw"/>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86200" y="4830144"/>
            <a:ext cx="4114800" cy="19100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Summary</a:t>
            </a:r>
          </a:p>
        </p:txBody>
      </p:sp>
      <p:sp>
        <p:nvSpPr>
          <p:cNvPr id="243" name="Shape 243"/>
          <p:cNvSpPr txBox="1">
            <a:spLocks noGrp="1"/>
          </p:cNvSpPr>
          <p:nvPr>
            <p:ph sz="quarter" idx="1"/>
          </p:nvPr>
        </p:nvSpPr>
        <p:spPr>
          <a:prstGeom prst="rect">
            <a:avLst/>
          </a:prstGeom>
          <a:noFill/>
          <a:ln>
            <a:noFill/>
          </a:ln>
        </p:spPr>
        <p:txBody>
          <a:bodyPr lIns="91425" tIns="45700" rIns="91425" bIns="45700" anchor="t" anchorCtr="0">
            <a:noAutofit/>
          </a:bodyPr>
          <a:lstStyle/>
          <a:p>
            <a:pPr marL="282575" marR="0" lvl="0" indent="-282575" algn="l" rtl="0">
              <a:spcBef>
                <a:spcPts val="0"/>
              </a:spcBef>
              <a:spcAft>
                <a:spcPts val="0"/>
              </a:spcAft>
              <a:buClr>
                <a:srgbClr val="001D4D"/>
              </a:buClr>
              <a:buSzPct val="100000"/>
              <a:buFont typeface="Noto Sans Symbols"/>
              <a:buChar char="●"/>
            </a:pPr>
            <a:r>
              <a:rPr lang="en-US" sz="2200" b="0" i="0" u="none" strike="noStrike" cap="none" dirty="0">
                <a:solidFill>
                  <a:srgbClr val="001D4D"/>
                </a:solidFill>
                <a:latin typeface="Trebuchet MS"/>
                <a:ea typeface="Trebuchet MS"/>
                <a:cs typeface="Trebuchet MS"/>
                <a:sym typeface="Trebuchet MS"/>
              </a:rPr>
              <a:t>Summary</a:t>
            </a:r>
          </a:p>
          <a:p>
            <a:pPr marL="282575" marR="0" lvl="0" indent="-282575" algn="l" rtl="0">
              <a:spcBef>
                <a:spcPts val="2000"/>
              </a:spcBef>
              <a:spcAft>
                <a:spcPts val="0"/>
              </a:spcAft>
              <a:buClr>
                <a:srgbClr val="001D4D"/>
              </a:buClr>
              <a:buSzPct val="100000"/>
              <a:buFont typeface="Noto Sans Symbols"/>
              <a:buChar char="●"/>
            </a:pPr>
            <a:r>
              <a:rPr lang="en-US" sz="2200" b="0" i="0" u="none" strike="noStrike" cap="none" dirty="0">
                <a:solidFill>
                  <a:srgbClr val="001D4D"/>
                </a:solidFill>
                <a:latin typeface="Trebuchet MS"/>
                <a:ea typeface="Trebuchet MS"/>
                <a:cs typeface="Trebuchet MS"/>
                <a:sym typeface="Trebuchet MS"/>
              </a:rPr>
              <a:t>contact information</a:t>
            </a:r>
          </a:p>
          <a:p>
            <a:pPr marL="282575" marR="0" lvl="0" indent="-282575" algn="l" rtl="0">
              <a:spcBef>
                <a:spcPts val="2000"/>
              </a:spcBef>
              <a:spcAft>
                <a:spcPts val="0"/>
              </a:spcAft>
              <a:buClr>
                <a:srgbClr val="001D4D"/>
              </a:buClr>
              <a:buSzPct val="100000"/>
              <a:buFont typeface="Noto Sans Symbols"/>
              <a:buChar char="●"/>
            </a:pPr>
            <a:r>
              <a:rPr lang="en-US" sz="2200" b="0" i="0" u="none" strike="noStrike" cap="none" dirty="0">
                <a:solidFill>
                  <a:srgbClr val="001D4D"/>
                </a:solidFill>
                <a:latin typeface="Trebuchet MS"/>
                <a:ea typeface="Trebuchet MS"/>
                <a:cs typeface="Trebuchet MS"/>
                <a:sym typeface="Trebuchet MS"/>
              </a:rPr>
              <a:t>Questions?</a:t>
            </a:r>
          </a:p>
          <a:p>
            <a:pPr marL="282575" marR="0" lvl="0" indent="-282575" algn="l" rtl="0">
              <a:spcBef>
                <a:spcPts val="2000"/>
              </a:spcBef>
              <a:spcAft>
                <a:spcPts val="0"/>
              </a:spcAft>
              <a:buClr>
                <a:srgbClr val="001D4D"/>
              </a:buClr>
              <a:buSzPct val="100000"/>
              <a:buFont typeface="Noto Sans Symbols"/>
              <a:buChar char="●"/>
            </a:pPr>
            <a:r>
              <a:rPr lang="en-US" sz="2200" b="0" i="0" u="none" strike="noStrike" cap="none" dirty="0">
                <a:solidFill>
                  <a:srgbClr val="001D4D"/>
                </a:solidFill>
                <a:latin typeface="Trebuchet MS"/>
                <a:ea typeface="Trebuchet MS"/>
                <a:cs typeface="Trebuchet MS"/>
                <a:sym typeface="Trebuchet MS"/>
              </a:rPr>
              <a:t>Thank You!</a:t>
            </a:r>
          </a:p>
          <a:p>
            <a:pPr marL="0" marR="0" lvl="0" indent="0" algn="l" rtl="0">
              <a:spcBef>
                <a:spcPts val="2000"/>
              </a:spcBef>
              <a:spcAft>
                <a:spcPts val="0"/>
              </a:spcAft>
              <a:buNone/>
            </a:pP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3733800"/>
            <a:ext cx="1571625" cy="157162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0" y="4049629"/>
            <a:ext cx="3551521" cy="939966"/>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1800" y="3733800"/>
            <a:ext cx="1571625" cy="1571625"/>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5747" y="5309436"/>
            <a:ext cx="1905000" cy="903564"/>
          </a:xfrm>
          <a:prstGeom prst="rect">
            <a:avLst/>
          </a:prstGeom>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29000" y="5233736"/>
            <a:ext cx="2432007" cy="1085850"/>
          </a:xfrm>
          <a:prstGeom prst="rect">
            <a:avLst/>
          </a:prstGeom>
        </p:spPr>
      </p:pic>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62876" y="5090861"/>
            <a:ext cx="2194560" cy="1371600"/>
          </a:xfrm>
          <a:prstGeom prst="rect">
            <a:avLst/>
          </a:prstGeom>
        </p:spPr>
      </p:pic>
      <p:pic>
        <p:nvPicPr>
          <p:cNvPr id="2050" name="Picture 2" descr="C:\Users\DODTech\Desktop\aspnet-logo-old.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00575" y="2703784"/>
            <a:ext cx="1998946" cy="1760266"/>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DODTech\Desktop\services-bootstrap.gif"/>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163432" y="1524001"/>
            <a:ext cx="2944678" cy="15970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dirty="0">
                <a:solidFill>
                  <a:srgbClr val="001D4D"/>
                </a:solidFill>
                <a:latin typeface="Trebuchet MS"/>
                <a:ea typeface="Trebuchet MS"/>
                <a:cs typeface="Trebuchet MS"/>
                <a:sym typeface="Trebuchet MS"/>
              </a:rPr>
              <a:t>Pro</a:t>
            </a:r>
            <a:r>
              <a:rPr lang="en-US" sz="3800" dirty="0">
                <a:solidFill>
                  <a:srgbClr val="001D4D"/>
                </a:solidFill>
                <a:latin typeface="Trebuchet MS"/>
                <a:ea typeface="Trebuchet MS"/>
                <a:cs typeface="Trebuchet MS"/>
              </a:rPr>
              <a:t>ject</a:t>
            </a:r>
            <a:r>
              <a:rPr lang="en-US" sz="3800" dirty="0">
                <a:solidFill>
                  <a:srgbClr val="001D4D"/>
                </a:solidFill>
                <a:latin typeface="Trebuchet MS"/>
                <a:ea typeface="Trebuchet MS"/>
                <a:cs typeface="Trebuchet MS"/>
                <a:sym typeface="Trebuchet MS"/>
              </a:rPr>
              <a:t> </a:t>
            </a:r>
            <a:r>
              <a:rPr lang="en-US" sz="3800" dirty="0" smtClean="0">
                <a:solidFill>
                  <a:srgbClr val="001D4D"/>
                </a:solidFill>
                <a:latin typeface="Trebuchet MS"/>
                <a:ea typeface="Trebuchet MS"/>
                <a:cs typeface="Trebuchet MS"/>
                <a:sym typeface="Trebuchet MS"/>
              </a:rPr>
              <a:t>definition: Continued</a:t>
            </a:r>
            <a:endParaRPr lang="en-US" sz="3800" dirty="0">
              <a:solidFill>
                <a:srgbClr val="001D4D"/>
              </a:solidFill>
              <a:latin typeface="Trebuchet MS"/>
              <a:ea typeface="Trebuchet MS"/>
              <a:cs typeface="Trebuchet MS"/>
              <a:sym typeface="Trebuchet MS"/>
            </a:endParaRPr>
          </a:p>
        </p:txBody>
      </p:sp>
      <p:sp>
        <p:nvSpPr>
          <p:cNvPr id="166" name="Shape 166"/>
          <p:cNvSpPr txBox="1">
            <a:spLocks noGrp="1"/>
          </p:cNvSpPr>
          <p:nvPr>
            <p:ph sz="quarter" idx="1"/>
          </p:nvPr>
        </p:nvSpPr>
        <p:spPr>
          <a:xfrm>
            <a:off x="457200" y="1295400"/>
            <a:ext cx="8229600" cy="685800"/>
          </a:xfrm>
          <a:prstGeom prst="rect">
            <a:avLst/>
          </a:prstGeom>
          <a:noFill/>
          <a:ln>
            <a:noFill/>
          </a:ln>
        </p:spPr>
        <p:txBody>
          <a:bodyPr lIns="91425" tIns="45700" rIns="91425" bIns="45700" anchor="t" anchorCtr="0">
            <a:noAutofit/>
          </a:bodyPr>
          <a:lstStyle/>
          <a:p>
            <a:pPr>
              <a:spcBef>
                <a:spcPts val="2000"/>
              </a:spcBef>
              <a:buClr>
                <a:srgbClr val="001D4D"/>
              </a:buClr>
              <a:buSzPct val="100000"/>
            </a:pPr>
            <a:r>
              <a:rPr lang="en-US" sz="1800" dirty="0" smtClean="0"/>
              <a:t>VMAX solves the need for a cost effective, robust,  Windows based Xen hypervisor management application</a:t>
            </a:r>
            <a:endParaRPr lang="en-US" sz="18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47" y="2362200"/>
            <a:ext cx="3784982" cy="2066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990600" y="2057400"/>
            <a:ext cx="1828800" cy="523220"/>
          </a:xfrm>
          <a:prstGeom prst="rect">
            <a:avLst/>
          </a:prstGeom>
          <a:noFill/>
        </p:spPr>
        <p:txBody>
          <a:bodyPr wrap="square" rtlCol="0">
            <a:spAutoFit/>
          </a:bodyPr>
          <a:lstStyle/>
          <a:p>
            <a:r>
              <a:rPr lang="en-US" b="1" dirty="0" smtClean="0"/>
              <a:t>Windows Client</a:t>
            </a:r>
          </a:p>
          <a:p>
            <a:endParaRPr lang="en-US" dirty="0"/>
          </a:p>
        </p:txBody>
      </p:sp>
      <p:pic>
        <p:nvPicPr>
          <p:cNvPr id="6" name="Picture 5" descr="https://lh5.googleusercontent.com/Qtgj82rePCb5-AwRwDhYkYOZNjKNXbNAeh1r4WbSX5ZBnGJnFKIza9LMBnyrg5A2t81XVi-5SRhoHSF2W3S56OY-WY3dxJJ8Gm7vbvB6oSXxJkzY7748Y1wpvzRo4Vk4lTVO8UTr9w5bWSnOtw"/>
          <p:cNvPicPr/>
          <p:nvPr/>
        </p:nvPicPr>
        <p:blipFill>
          <a:blip r:embed="rId4">
            <a:extLst>
              <a:ext uri="{28A0092B-C50C-407E-A947-70E740481C1C}">
                <a14:useLocalDpi xmlns:a14="http://schemas.microsoft.com/office/drawing/2010/main" val="0"/>
              </a:ext>
            </a:extLst>
          </a:blip>
          <a:srcRect/>
          <a:stretch>
            <a:fillRect/>
          </a:stretch>
        </p:blipFill>
        <p:spPr bwMode="auto">
          <a:xfrm>
            <a:off x="4664242" y="2362199"/>
            <a:ext cx="3946358" cy="2066925"/>
          </a:xfrm>
          <a:prstGeom prst="rect">
            <a:avLst/>
          </a:prstGeom>
          <a:noFill/>
          <a:ln>
            <a:noFill/>
          </a:ln>
        </p:spPr>
      </p:pic>
      <p:sp>
        <p:nvSpPr>
          <p:cNvPr id="3" name="TextBox 2"/>
          <p:cNvSpPr txBox="1"/>
          <p:nvPr/>
        </p:nvSpPr>
        <p:spPr>
          <a:xfrm>
            <a:off x="5334000" y="1981200"/>
            <a:ext cx="2362200" cy="307777"/>
          </a:xfrm>
          <a:prstGeom prst="rect">
            <a:avLst/>
          </a:prstGeom>
          <a:noFill/>
        </p:spPr>
        <p:txBody>
          <a:bodyPr wrap="square" rtlCol="0">
            <a:spAutoFit/>
          </a:bodyPr>
          <a:lstStyle/>
          <a:p>
            <a:pPr algn="ctr"/>
            <a:r>
              <a:rPr lang="en-US" b="1" dirty="0" smtClean="0"/>
              <a:t>Web Client</a:t>
            </a:r>
            <a:endParaRPr lang="en-US" b="1" dirty="0"/>
          </a:p>
        </p:txBody>
      </p:sp>
      <p:pic>
        <p:nvPicPr>
          <p:cNvPr id="9" name="Picture 8" descr="https://lh5.googleusercontent.com/-pCEjZZOLgnJ6eInQR2WMnsHDFVglzLwOzvrwo_yvWhlZFcS_FExlGg8zO_z_S25cGGZKJhr-ZcaoKWUxEewpb9BdoNd6spkySFhbh-vWPaczGDVluOoeOxHLNsTvhn3l3JcB3QZ2iPZ19f3MQ"/>
          <p:cNvPicPr/>
          <p:nvPr/>
        </p:nvPicPr>
        <p:blipFill>
          <a:blip r:embed="rId5">
            <a:extLst>
              <a:ext uri="{28A0092B-C50C-407E-A947-70E740481C1C}">
                <a14:useLocalDpi xmlns:a14="http://schemas.microsoft.com/office/drawing/2010/main" val="0"/>
              </a:ext>
            </a:extLst>
          </a:blip>
          <a:srcRect/>
          <a:stretch>
            <a:fillRect/>
          </a:stretch>
        </p:blipFill>
        <p:spPr bwMode="auto">
          <a:xfrm>
            <a:off x="2959768" y="3810000"/>
            <a:ext cx="3527258" cy="2384180"/>
          </a:xfrm>
          <a:prstGeom prst="rect">
            <a:avLst/>
          </a:prstGeom>
          <a:noFill/>
          <a:ln>
            <a:noFill/>
          </a:ln>
        </p:spPr>
      </p:pic>
      <p:sp>
        <p:nvSpPr>
          <p:cNvPr id="4" name="TextBox 3"/>
          <p:cNvSpPr txBox="1"/>
          <p:nvPr/>
        </p:nvSpPr>
        <p:spPr>
          <a:xfrm>
            <a:off x="3923297" y="6400800"/>
            <a:ext cx="1600200" cy="307777"/>
          </a:xfrm>
          <a:prstGeom prst="rect">
            <a:avLst/>
          </a:prstGeom>
          <a:noFill/>
        </p:spPr>
        <p:txBody>
          <a:bodyPr wrap="square" rtlCol="0">
            <a:spAutoFit/>
          </a:bodyPr>
          <a:lstStyle/>
          <a:p>
            <a:r>
              <a:rPr lang="en-US" b="1" dirty="0" smtClean="0"/>
              <a:t>Server Interface</a:t>
            </a:r>
            <a:endParaRPr lang="en-US" b="1"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Requirements: Use Cases</a:t>
            </a:r>
          </a:p>
        </p:txBody>
      </p:sp>
      <p:pic>
        <p:nvPicPr>
          <p:cNvPr id="2" name="Content Placeholder 1"/>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2286000" y="1219200"/>
            <a:ext cx="5867400" cy="5163061"/>
          </a:xfrm>
          <a:prstGeom prst="rect">
            <a:avLst/>
          </a:prstGeom>
          <a:noFill/>
          <a:ln>
            <a:noFill/>
          </a:ln>
        </p:spPr>
      </p:pic>
      <p:sp>
        <p:nvSpPr>
          <p:cNvPr id="3" name="TextBox 2"/>
          <p:cNvSpPr txBox="1"/>
          <p:nvPr/>
        </p:nvSpPr>
        <p:spPr>
          <a:xfrm>
            <a:off x="228600" y="2971800"/>
            <a:ext cx="2057400" cy="307777"/>
          </a:xfrm>
          <a:prstGeom prst="rect">
            <a:avLst/>
          </a:prstGeom>
          <a:noFill/>
        </p:spPr>
        <p:txBody>
          <a:bodyPr wrap="square" rtlCol="0">
            <a:spAutoFit/>
          </a:bodyPr>
          <a:lstStyle/>
          <a:p>
            <a:r>
              <a:rPr lang="en-US" b="1" dirty="0" smtClean="0"/>
              <a:t>Windows Client</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Tree>
    <p:extLst>
      <p:ext uri="{BB962C8B-B14F-4D97-AF65-F5344CB8AC3E}">
        <p14:creationId xmlns:p14="http://schemas.microsoft.com/office/powerpoint/2010/main" val="3379873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5" name="Rectangle 4"/>
          <p:cNvSpPr/>
          <p:nvPr/>
        </p:nvSpPr>
        <p:spPr>
          <a:xfrm>
            <a:off x="5867400" y="2667000"/>
            <a:ext cx="3048000" cy="19812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79" name="Shape 179"/>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System Design: Architecture</a:t>
            </a:r>
          </a:p>
        </p:txBody>
      </p:sp>
      <p:pic>
        <p:nvPicPr>
          <p:cNvPr id="2" name="Content Placeholder 1"/>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228600" y="1755576"/>
            <a:ext cx="5562600" cy="4523351"/>
          </a:xfrm>
          <a:prstGeom prst="rect">
            <a:avLst/>
          </a:prstGeom>
          <a:noFill/>
          <a:ln>
            <a:noFill/>
          </a:ln>
        </p:spPr>
      </p:pic>
      <p:sp>
        <p:nvSpPr>
          <p:cNvPr id="3" name="TextBox 2"/>
          <p:cNvSpPr txBox="1"/>
          <p:nvPr/>
        </p:nvSpPr>
        <p:spPr>
          <a:xfrm>
            <a:off x="1219200" y="1447799"/>
            <a:ext cx="3352800" cy="307777"/>
          </a:xfrm>
          <a:prstGeom prst="rect">
            <a:avLst/>
          </a:prstGeom>
          <a:noFill/>
        </p:spPr>
        <p:txBody>
          <a:bodyPr wrap="square" rtlCol="0">
            <a:spAutoFit/>
          </a:bodyPr>
          <a:lstStyle/>
          <a:p>
            <a:r>
              <a:rPr lang="en-US" b="1" dirty="0" smtClean="0"/>
              <a:t>Client Server Architecture</a:t>
            </a:r>
          </a:p>
        </p:txBody>
      </p:sp>
      <p:sp>
        <p:nvSpPr>
          <p:cNvPr id="4" name="TextBox 3"/>
          <p:cNvSpPr txBox="1"/>
          <p:nvPr/>
        </p:nvSpPr>
        <p:spPr>
          <a:xfrm>
            <a:off x="6248400" y="3057434"/>
            <a:ext cx="3276600" cy="1200329"/>
          </a:xfrm>
          <a:prstGeom prst="rect">
            <a:avLst/>
          </a:prstGeom>
          <a:noFill/>
        </p:spPr>
        <p:txBody>
          <a:bodyPr wrap="square" rtlCol="0">
            <a:spAutoFit/>
          </a:bodyPr>
          <a:lstStyle/>
          <a:p>
            <a:r>
              <a:rPr lang="en-US" sz="1800" b="1" dirty="0" smtClean="0"/>
              <a:t>Key Components</a:t>
            </a:r>
          </a:p>
          <a:p>
            <a:pPr marL="285750" indent="-285750">
              <a:buFont typeface="Arial" panose="020B0604020202020204" pitchFamily="34" charset="0"/>
              <a:buChar char="•"/>
            </a:pPr>
            <a:r>
              <a:rPr lang="en-US" sz="1800" dirty="0" smtClean="0"/>
              <a:t>Web Client</a:t>
            </a:r>
          </a:p>
          <a:p>
            <a:pPr marL="285750" indent="-285750">
              <a:buFont typeface="Arial" panose="020B0604020202020204" pitchFamily="34" charset="0"/>
              <a:buChar char="•"/>
            </a:pPr>
            <a:r>
              <a:rPr lang="en-US" sz="1800" dirty="0" smtClean="0"/>
              <a:t>Windows Client</a:t>
            </a:r>
          </a:p>
          <a:p>
            <a:pPr marL="285750" indent="-285750">
              <a:buFont typeface="Arial" panose="020B0604020202020204" pitchFamily="34" charset="0"/>
              <a:buChar char="•"/>
            </a:pPr>
            <a:r>
              <a:rPr lang="en-US" sz="1800" dirty="0" smtClean="0"/>
              <a:t>Server Listener</a:t>
            </a:r>
            <a:endParaRPr lang="en-US" sz="1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dirty="0">
                <a:solidFill>
                  <a:srgbClr val="001D4D"/>
                </a:solidFill>
                <a:latin typeface="Trebuchet MS"/>
                <a:ea typeface="Trebuchet MS"/>
                <a:cs typeface="Trebuchet MS"/>
                <a:sym typeface="Trebuchet MS"/>
              </a:rPr>
              <a:t>Minimal Class Diagram</a:t>
            </a:r>
          </a:p>
        </p:txBody>
      </p:sp>
      <p:pic>
        <p:nvPicPr>
          <p:cNvPr id="2" name="Content Placeholder 1"/>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1828800" y="1173196"/>
            <a:ext cx="5257800" cy="5211730"/>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dirty="0">
                <a:solidFill>
                  <a:srgbClr val="001D4D"/>
                </a:solidFill>
                <a:latin typeface="Trebuchet MS"/>
                <a:ea typeface="Trebuchet MS"/>
                <a:cs typeface="Trebuchet MS"/>
                <a:sym typeface="Trebuchet MS"/>
              </a:rPr>
              <a:t>User Stories </a:t>
            </a:r>
          </a:p>
        </p:txBody>
      </p:sp>
      <p:sp>
        <p:nvSpPr>
          <p:cNvPr id="194" name="Shape 194"/>
          <p:cNvSpPr txBox="1">
            <a:spLocks noGrp="1"/>
          </p:cNvSpPr>
          <p:nvPr>
            <p:ph sz="quarter" idx="1"/>
          </p:nvPr>
        </p:nvSpPr>
        <p:spPr>
          <a:prstGeom prst="rect">
            <a:avLst/>
          </a:prstGeom>
          <a:noFill/>
          <a:ln>
            <a:noFill/>
          </a:ln>
        </p:spPr>
        <p:txBody>
          <a:bodyPr lIns="91425" tIns="45700" rIns="91425" bIns="45700" anchor="t" anchorCtr="0">
            <a:noAutofit/>
          </a:bodyPr>
          <a:lstStyle/>
          <a:p>
            <a:pPr marL="0" marR="0" lvl="0" indent="0" algn="l" rtl="0">
              <a:spcBef>
                <a:spcPts val="2000"/>
              </a:spcBef>
              <a:spcAft>
                <a:spcPts val="0"/>
              </a:spcAft>
              <a:buNone/>
            </a:pPr>
            <a:r>
              <a:rPr lang="en-US" dirty="0"/>
              <a:t>1</a:t>
            </a:r>
            <a:r>
              <a:rPr lang="en-US" dirty="0" smtClean="0"/>
              <a:t>.  </a:t>
            </a:r>
            <a:r>
              <a:rPr lang="en-US" sz="2000" dirty="0" smtClean="0"/>
              <a:t>User Story # 371:  View File should be a separate Button/Selection</a:t>
            </a:r>
            <a:endParaRPr lang="en-US" dirty="0"/>
          </a:p>
          <a:p>
            <a:pPr marL="0" lvl="0" indent="0">
              <a:buNone/>
            </a:pPr>
            <a:r>
              <a:rPr lang="en-US" dirty="0"/>
              <a:t>2. </a:t>
            </a:r>
            <a:r>
              <a:rPr lang="en-US" dirty="0" smtClean="0"/>
              <a:t> </a:t>
            </a:r>
            <a:r>
              <a:rPr lang="en-US" sz="2000" dirty="0" smtClean="0"/>
              <a:t>User </a:t>
            </a:r>
            <a:r>
              <a:rPr lang="en-US" sz="2000" dirty="0"/>
              <a:t>Story # 420: </a:t>
            </a:r>
            <a:r>
              <a:rPr lang="en-US" sz="2000" dirty="0" smtClean="0"/>
              <a:t> Design </a:t>
            </a:r>
            <a:r>
              <a:rPr lang="en-US" sz="2000" dirty="0"/>
              <a:t>the interface for multiple inputs and update</a:t>
            </a:r>
          </a:p>
          <a:p>
            <a:pPr marL="0" indent="0">
              <a:spcBef>
                <a:spcPts val="2000"/>
              </a:spcBef>
              <a:buNone/>
            </a:pPr>
            <a:r>
              <a:rPr lang="en-US" dirty="0"/>
              <a:t>3</a:t>
            </a:r>
            <a:r>
              <a:rPr lang="en-US" dirty="0" smtClean="0"/>
              <a:t>. </a:t>
            </a:r>
            <a:r>
              <a:rPr lang="en-US" dirty="0"/>
              <a:t> </a:t>
            </a:r>
            <a:r>
              <a:rPr lang="en-US" sz="2000" dirty="0"/>
              <a:t>User Story </a:t>
            </a:r>
            <a:r>
              <a:rPr lang="en-US" sz="2000" dirty="0" smtClean="0"/>
              <a:t># 232</a:t>
            </a:r>
            <a:r>
              <a:rPr lang="en-US" sz="2000" dirty="0"/>
              <a:t>: </a:t>
            </a:r>
            <a:r>
              <a:rPr lang="en-US" sz="2000" dirty="0" smtClean="0"/>
              <a:t> Create </a:t>
            </a:r>
            <a:r>
              <a:rPr lang="en-US" sz="2000" dirty="0"/>
              <a:t>A New Virtual Machine</a:t>
            </a:r>
          </a:p>
          <a:p>
            <a:pPr marL="0" marR="0" lvl="0" indent="0" algn="l" rtl="0">
              <a:spcBef>
                <a:spcPts val="2000"/>
              </a:spcBef>
              <a:spcAft>
                <a:spcPts val="0"/>
              </a:spcAft>
              <a:buNone/>
            </a:pPr>
            <a:r>
              <a:rPr lang="en-US" dirty="0"/>
              <a:t>4</a:t>
            </a:r>
            <a:r>
              <a:rPr lang="en-US" dirty="0" smtClean="0"/>
              <a:t>.  </a:t>
            </a:r>
            <a:r>
              <a:rPr lang="en-US" sz="2000" dirty="0" smtClean="0"/>
              <a:t>User </a:t>
            </a:r>
            <a:r>
              <a:rPr lang="en-US" sz="2000" dirty="0"/>
              <a:t>Story </a:t>
            </a:r>
            <a:r>
              <a:rPr lang="en-US" sz="2000" dirty="0" smtClean="0"/>
              <a:t>#143:  Start A Virtual Machine</a:t>
            </a:r>
            <a:endParaRPr lang="en-US" sz="2000" dirty="0"/>
          </a:p>
          <a:p>
            <a:pPr marL="0" marR="0" lvl="0" indent="0" algn="l" rtl="0">
              <a:spcBef>
                <a:spcPts val="2000"/>
              </a:spcBef>
              <a:spcAft>
                <a:spcPts val="0"/>
              </a:spcAft>
              <a:buNone/>
            </a:pPr>
            <a:r>
              <a:rPr lang="en-US" dirty="0"/>
              <a:t>5</a:t>
            </a:r>
            <a:r>
              <a:rPr lang="en-US" dirty="0" smtClean="0"/>
              <a:t>.</a:t>
            </a:r>
          </a:p>
          <a:p>
            <a:pPr marL="0" marR="0" lvl="0" indent="0" algn="l" rtl="0">
              <a:spcBef>
                <a:spcPts val="2000"/>
              </a:spcBef>
              <a:spcAft>
                <a:spcPts val="0"/>
              </a:spcAft>
              <a:buNone/>
            </a:pPr>
            <a:r>
              <a:rPr lang="en-US" dirty="0" smtClean="0"/>
              <a:t>6.</a:t>
            </a:r>
            <a:endParaRPr lang="en-US" dirty="0"/>
          </a:p>
          <a:p>
            <a:pPr marL="0" marR="0" lvl="0" indent="0" algn="l" rtl="0">
              <a:spcBef>
                <a:spcPts val="2000"/>
              </a:spcBef>
              <a:spcAft>
                <a:spcPts val="0"/>
              </a:spcAft>
              <a:buNone/>
            </a:pPr>
            <a:endParaRPr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762000" y="1066800"/>
            <a:ext cx="7583400" cy="1066800"/>
          </a:xfrm>
          <a:prstGeom prst="rect">
            <a:avLst/>
          </a:prstGeom>
          <a:noFill/>
          <a:ln>
            <a:noFill/>
          </a:ln>
        </p:spPr>
        <p:txBody>
          <a:bodyPr lIns="91425" tIns="45700" rIns="91425" bIns="45700" anchor="b" anchorCtr="0">
            <a:noAutofit/>
          </a:bodyPr>
          <a:lstStyle/>
          <a:p>
            <a:pPr lvl="0">
              <a:spcBef>
                <a:spcPts val="2000"/>
              </a:spcBef>
            </a:pPr>
            <a:r>
              <a:rPr lang="en-US" sz="2400" b="0" i="0" u="none" strike="noStrike" cap="none" dirty="0" smtClean="0">
                <a:solidFill>
                  <a:srgbClr val="001D4D"/>
                </a:solidFill>
                <a:latin typeface="Trebuchet MS"/>
                <a:ea typeface="Trebuchet MS"/>
                <a:cs typeface="Trebuchet MS"/>
                <a:sym typeface="Trebuchet MS"/>
              </a:rPr>
              <a:t>User Stor</a:t>
            </a:r>
            <a:r>
              <a:rPr lang="en-US" sz="2400" dirty="0">
                <a:solidFill>
                  <a:srgbClr val="001D4D"/>
                </a:solidFill>
                <a:latin typeface="Trebuchet MS"/>
                <a:ea typeface="Trebuchet MS"/>
                <a:cs typeface="Trebuchet MS"/>
              </a:rPr>
              <a:t>y</a:t>
            </a:r>
            <a:r>
              <a:rPr lang="en-US" sz="2400" dirty="0" smtClean="0"/>
              <a:t> </a:t>
            </a:r>
            <a:r>
              <a:rPr lang="en-US" sz="2400" dirty="0">
                <a:solidFill>
                  <a:srgbClr val="001D4D"/>
                </a:solidFill>
                <a:latin typeface="Trebuchet MS"/>
                <a:ea typeface="Trebuchet MS"/>
                <a:cs typeface="Trebuchet MS"/>
              </a:rPr>
              <a:t>#1: View File should be a separate Button/Selection</a:t>
            </a:r>
            <a:r>
              <a:rPr lang="en-US" sz="3800" dirty="0">
                <a:solidFill>
                  <a:srgbClr val="001D4D"/>
                </a:solidFill>
                <a:latin typeface="Trebuchet MS"/>
                <a:ea typeface="Trebuchet MS"/>
                <a:cs typeface="Trebuchet MS"/>
              </a:rPr>
              <a:t/>
            </a:r>
            <a:br>
              <a:rPr lang="en-US" sz="3800" dirty="0">
                <a:solidFill>
                  <a:srgbClr val="001D4D"/>
                </a:solidFill>
                <a:latin typeface="Trebuchet MS"/>
                <a:ea typeface="Trebuchet MS"/>
                <a:cs typeface="Trebuchet MS"/>
              </a:rPr>
            </a:br>
            <a:endParaRPr lang="en-US" sz="3800" dirty="0">
              <a:solidFill>
                <a:srgbClr val="001D4D"/>
              </a:solidFill>
              <a:latin typeface="Trebuchet MS"/>
              <a:ea typeface="Trebuchet MS"/>
              <a:cs typeface="Trebuchet MS"/>
            </a:endParaRPr>
          </a:p>
        </p:txBody>
      </p:sp>
      <p:sp>
        <p:nvSpPr>
          <p:cNvPr id="201" name="Shape 201"/>
          <p:cNvSpPr txBox="1">
            <a:spLocks noGrp="1"/>
          </p:cNvSpPr>
          <p:nvPr>
            <p:ph sz="quarter" idx="1"/>
          </p:nvPr>
        </p:nvSpPr>
        <p:spPr>
          <a:xfrm>
            <a:off x="457200" y="2057400"/>
            <a:ext cx="8229600" cy="4099560"/>
          </a:xfrm>
          <a:prstGeom prst="rect">
            <a:avLst/>
          </a:prstGeom>
          <a:noFill/>
          <a:ln>
            <a:noFill/>
          </a:ln>
        </p:spPr>
        <p:txBody>
          <a:bodyPr lIns="91425" tIns="45700" rIns="91425" bIns="45700" anchor="t" anchorCtr="0">
            <a:noAutofit/>
          </a:bodyPr>
          <a:lstStyle/>
          <a:p>
            <a:pPr marL="342900" indent="-342900"/>
            <a:r>
              <a:rPr lang="en-US" sz="2200" b="0" i="0" u="none" strike="noStrike" cap="none" dirty="0" smtClean="0">
                <a:solidFill>
                  <a:srgbClr val="001D4D"/>
                </a:solidFill>
                <a:latin typeface="Trebuchet MS"/>
                <a:ea typeface="Trebuchet MS"/>
                <a:cs typeface="Trebuchet MS"/>
                <a:sym typeface="Trebuchet MS"/>
              </a:rPr>
              <a:t>Create a separate view for selection, for the administrator to view the entire configuration file</a:t>
            </a:r>
            <a:endParaRPr sz="2200" b="0" i="0" u="none" strike="noStrike" cap="none" dirty="0">
              <a:solidFill>
                <a:srgbClr val="001D4D"/>
              </a:solidFill>
              <a:latin typeface="Trebuchet MS"/>
              <a:ea typeface="Trebuchet MS"/>
              <a:cs typeface="Trebuchet MS"/>
              <a:sym typeface="Trebuchet MS"/>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876</TotalTime>
  <Words>1607</Words>
  <Application>Microsoft Office PowerPoint</Application>
  <PresentationFormat>On-screen Show (4:3)</PresentationFormat>
  <Paragraphs>222</Paragraphs>
  <Slides>20</Slides>
  <Notes>17</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Origin</vt:lpstr>
      <vt:lpstr>Team Member(s): D’Mita Levy, Dennis Obando, Qixiu Xin Product Owner(s): Himanshu Upadhyay   </vt:lpstr>
      <vt:lpstr>Project definition: Overview</vt:lpstr>
      <vt:lpstr>Project definition: Continued</vt:lpstr>
      <vt:lpstr>Requirements: Use Cases</vt:lpstr>
      <vt:lpstr>PowerPoint Presentation</vt:lpstr>
      <vt:lpstr>System Design: Architecture</vt:lpstr>
      <vt:lpstr>Minimal Class Diagram</vt:lpstr>
      <vt:lpstr>User Stories </vt:lpstr>
      <vt:lpstr>User Story #1: View File should be a separate Button/Selection </vt:lpstr>
      <vt:lpstr>PowerPoint Presentation</vt:lpstr>
      <vt:lpstr>User Story #2: Design the interface for multiple inputs and update </vt:lpstr>
      <vt:lpstr>PowerPoint Presentation</vt:lpstr>
      <vt:lpstr>User Story #3: Create a new Virtual machine</vt:lpstr>
      <vt:lpstr>User Story #3: Use Case</vt:lpstr>
      <vt:lpstr>User Story #3: Sequence Diagram</vt:lpstr>
      <vt:lpstr>User Story #4: Start a Virtual machine</vt:lpstr>
      <vt:lpstr>User Story #4: Use Case</vt:lpstr>
      <vt:lpstr>User Story #4: Sequence Diagram</vt:lpstr>
      <vt:lpstr>Test Suites and Test Cases</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&lt;Project Name&gt;  Team Member(s): &lt;Team Members&gt; Product Owner(s): Instructor: Masoud Sadjadi  School of Computing and Information Sciences Florida International University</dc:title>
  <dc:creator>DODTech</dc:creator>
  <cp:lastModifiedBy>DODTech</cp:lastModifiedBy>
  <cp:revision>32</cp:revision>
  <dcterms:modified xsi:type="dcterms:W3CDTF">2016-11-29T22:26:06Z</dcterms:modified>
</cp:coreProperties>
</file>